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sldIdLst>
    <p:sldId id="256" r:id="rId2"/>
    <p:sldId id="257" r:id="rId3"/>
    <p:sldId id="258" r:id="rId4"/>
    <p:sldId id="263" r:id="rId5"/>
    <p:sldId id="259" r:id="rId6"/>
    <p:sldId id="262" r:id="rId7"/>
    <p:sldId id="261" r:id="rId8"/>
    <p:sldId id="265" r:id="rId9"/>
    <p:sldId id="264" r:id="rId10"/>
    <p:sldId id="267" r:id="rId11"/>
    <p:sldId id="270" r:id="rId12"/>
    <p:sldId id="271" r:id="rId13"/>
    <p:sldId id="272" r:id="rId14"/>
    <p:sldId id="260" r:id="rId15"/>
    <p:sldId id="275" r:id="rId16"/>
    <p:sldId id="274" r:id="rId17"/>
    <p:sldId id="276" r:id="rId18"/>
    <p:sldId id="277" r:id="rId19"/>
    <p:sldId id="266" r:id="rId20"/>
    <p:sldId id="273" r:id="rId21"/>
    <p:sldId id="268" r:id="rId22"/>
    <p:sldId id="269" r:id="rId23"/>
  </p:sldIdLst>
  <p:sldSz cx="9144000" cy="6858000" type="screen4x3"/>
  <p:notesSz cx="7010400" cy="92964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210" y="-10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174"/>
    </p:cViewPr>
  </p:sorter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4820"/>
          </a:xfrm>
          <a:prstGeom prst="rect">
            <a:avLst/>
          </a:prstGeom>
        </p:spPr>
        <p:txBody>
          <a:bodyPr vert="horz" lIns="93177" tIns="46589" rIns="93177" bIns="46589" rtlCol="0"/>
          <a:lstStyle>
            <a:lvl1pPr algn="l">
              <a:defRPr sz="1200" dirty="0" smtClean="0"/>
            </a:lvl1pPr>
          </a:lstStyle>
          <a:p>
            <a:pPr>
              <a:defRPr/>
            </a:pPr>
            <a:endParaRPr lang="en-US"/>
          </a:p>
        </p:txBody>
      </p:sp>
      <p:sp>
        <p:nvSpPr>
          <p:cNvPr id="3" name="Date Placeholder 2"/>
          <p:cNvSpPr>
            <a:spLocks noGrp="1"/>
          </p:cNvSpPr>
          <p:nvPr>
            <p:ph type="dt" idx="1"/>
          </p:nvPr>
        </p:nvSpPr>
        <p:spPr>
          <a:xfrm>
            <a:off x="3970938" y="0"/>
            <a:ext cx="3037840" cy="464820"/>
          </a:xfrm>
          <a:prstGeom prst="rect">
            <a:avLst/>
          </a:prstGeom>
        </p:spPr>
        <p:txBody>
          <a:bodyPr vert="horz" lIns="93177" tIns="46589" rIns="93177" bIns="46589" rtlCol="0"/>
          <a:lstStyle>
            <a:lvl1pPr algn="r">
              <a:defRPr sz="1200" smtClean="0"/>
            </a:lvl1pPr>
          </a:lstStyle>
          <a:p>
            <a:pPr>
              <a:defRPr/>
            </a:pPr>
            <a:fld id="{FA42E38D-47A5-4679-8D44-5763C0A05FCD}" type="datetimeFigureOut">
              <a:rPr lang="en-US"/>
              <a:pPr>
                <a:defRPr/>
              </a:pPr>
              <a:t>1/3/2011</a:t>
            </a:fld>
            <a:endParaRPr lang="en-US" dirty="0"/>
          </a:p>
        </p:txBody>
      </p:sp>
      <p:sp>
        <p:nvSpPr>
          <p:cNvPr id="4" name="Slide Image Placeholder 3"/>
          <p:cNvSpPr>
            <a:spLocks noGrp="1" noRot="1" noChangeAspect="1"/>
          </p:cNvSpPr>
          <p:nvPr>
            <p:ph type="sldImg" idx="2"/>
          </p:nvPr>
        </p:nvSpPr>
        <p:spPr>
          <a:xfrm>
            <a:off x="1181100" y="696913"/>
            <a:ext cx="4648200" cy="3486150"/>
          </a:xfrm>
          <a:prstGeom prst="rect">
            <a:avLst/>
          </a:prstGeom>
          <a:noFill/>
          <a:ln w="12700">
            <a:solidFill>
              <a:prstClr val="black"/>
            </a:solidFill>
          </a:ln>
        </p:spPr>
        <p:txBody>
          <a:bodyPr vert="horz" lIns="93177" tIns="46589" rIns="93177" bIns="46589" rtlCol="0" anchor="ctr"/>
          <a:lstStyle/>
          <a:p>
            <a:pPr lvl="0"/>
            <a:endParaRPr lang="en-US" noProof="0" dirty="0" smtClean="0"/>
          </a:p>
        </p:txBody>
      </p:sp>
      <p:sp>
        <p:nvSpPr>
          <p:cNvPr id="5" name="Notes Placeholder 4"/>
          <p:cNvSpPr>
            <a:spLocks noGrp="1"/>
          </p:cNvSpPr>
          <p:nvPr>
            <p:ph type="body" sz="quarter" idx="3"/>
          </p:nvPr>
        </p:nvSpPr>
        <p:spPr>
          <a:xfrm>
            <a:off x="701040" y="4415790"/>
            <a:ext cx="5608320" cy="4183380"/>
          </a:xfrm>
          <a:prstGeom prst="rect">
            <a:avLst/>
          </a:prstGeom>
        </p:spPr>
        <p:txBody>
          <a:bodyPr vert="horz" lIns="93177" tIns="46589" rIns="93177" bIns="46589"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6" name="Footer Placeholder 5"/>
          <p:cNvSpPr>
            <a:spLocks noGrp="1"/>
          </p:cNvSpPr>
          <p:nvPr>
            <p:ph type="ftr" sz="quarter" idx="4"/>
          </p:nvPr>
        </p:nvSpPr>
        <p:spPr>
          <a:xfrm>
            <a:off x="0" y="8829967"/>
            <a:ext cx="3037840" cy="464820"/>
          </a:xfrm>
          <a:prstGeom prst="rect">
            <a:avLst/>
          </a:prstGeom>
        </p:spPr>
        <p:txBody>
          <a:bodyPr vert="horz" lIns="93177" tIns="46589" rIns="93177" bIns="46589" rtlCol="0" anchor="b"/>
          <a:lstStyle>
            <a:lvl1pPr algn="l">
              <a:defRPr sz="1200" dirty="0" smtClean="0"/>
            </a:lvl1pPr>
          </a:lstStyle>
          <a:p>
            <a:pPr>
              <a:defRPr/>
            </a:pPr>
            <a:endParaRPr lang="en-US"/>
          </a:p>
        </p:txBody>
      </p:sp>
      <p:sp>
        <p:nvSpPr>
          <p:cNvPr id="7" name="Slide Number Placeholder 6"/>
          <p:cNvSpPr>
            <a:spLocks noGrp="1"/>
          </p:cNvSpPr>
          <p:nvPr>
            <p:ph type="sldNum" sz="quarter" idx="5"/>
          </p:nvPr>
        </p:nvSpPr>
        <p:spPr>
          <a:xfrm>
            <a:off x="3970938" y="8829967"/>
            <a:ext cx="3037840" cy="464820"/>
          </a:xfrm>
          <a:prstGeom prst="rect">
            <a:avLst/>
          </a:prstGeom>
        </p:spPr>
        <p:txBody>
          <a:bodyPr vert="horz" lIns="93177" tIns="46589" rIns="93177" bIns="46589" rtlCol="0" anchor="b"/>
          <a:lstStyle>
            <a:lvl1pPr algn="r">
              <a:defRPr sz="1200" smtClean="0"/>
            </a:lvl1pPr>
          </a:lstStyle>
          <a:p>
            <a:pPr>
              <a:defRPr/>
            </a:pPr>
            <a:fld id="{F9B1A2F7-4C8C-4AA2-BAB5-E6EAA1D0D222}" type="slidenum">
              <a:rPr lang="en-US"/>
              <a:pPr>
                <a:defRPr/>
              </a:pPr>
              <a:t>‹#›</a:t>
            </a:fld>
            <a:endParaRPr lang="en-US" dirty="0"/>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bwMode="auto">
          <a:noFill/>
          <a:ln>
            <a:solidFill>
              <a:srgbClr val="000000"/>
            </a:solidFill>
            <a:miter lim="800000"/>
            <a:headEnd/>
            <a:tailEnd/>
          </a:ln>
        </p:spPr>
      </p:sp>
      <p:sp>
        <p:nvSpPr>
          <p:cNvPr id="20483"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2048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5B7231DE-489F-468D-9B2F-8987D5229489}" type="slidenum">
              <a:rPr lang="en-US"/>
              <a:pPr/>
              <a:t>13</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pPr>
              <a:defRPr/>
            </a:pPr>
            <a:fld id="{9B9B822D-C6AC-4BB8-BB04-ED9DF65A4343}" type="datetimeFigureOut">
              <a:rPr lang="en-US"/>
              <a:pPr>
                <a:defRPr/>
              </a:pPr>
              <a:t>1/3/2011</a:t>
            </a:fld>
            <a:endParaRPr lang="en-US" dirty="0"/>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37BD9165-A4BF-466F-BEA8-1F2C887034CC}" type="slidenum">
              <a:rPr lang="en-US"/>
              <a:pPr>
                <a:defRPr/>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E1CFCB60-D888-466A-BF05-42A85AEAF0B9}" type="datetimeFigureOut">
              <a:rPr lang="en-US"/>
              <a:pPr>
                <a:defRPr/>
              </a:pPr>
              <a:t>1/3/2011</a:t>
            </a:fld>
            <a:endParaRPr lang="en-US" dirty="0"/>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A19B4D6E-63B9-4352-9885-3DD408D4CF83}" type="slidenum">
              <a:rPr lang="en-US"/>
              <a:pPr>
                <a:defRPr/>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FE6644B1-9445-443C-8B78-77E03B6B5E52}" type="datetimeFigureOut">
              <a:rPr lang="en-US"/>
              <a:pPr>
                <a:defRPr/>
              </a:pPr>
              <a:t>1/3/2011</a:t>
            </a:fld>
            <a:endParaRPr lang="en-US" dirty="0"/>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6297BE6C-F352-484A-AC01-689710885206}" type="slidenum">
              <a:rPr lang="en-US"/>
              <a:pPr>
                <a:defRPr/>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3"/>
          <p:cNvSpPr>
            <a:spLocks noGrp="1"/>
          </p:cNvSpPr>
          <p:nvPr>
            <p:ph type="dt" sz="half" idx="10"/>
          </p:nvPr>
        </p:nvSpPr>
        <p:spPr/>
        <p:txBody>
          <a:bodyPr/>
          <a:lstStyle>
            <a:lvl1pPr>
              <a:defRPr/>
            </a:lvl1pPr>
          </a:lstStyle>
          <a:p>
            <a:pPr>
              <a:defRPr/>
            </a:pPr>
            <a:fld id="{0A53476D-E8E4-4708-9E98-4222F18B4ECD}" type="datetimeFigureOut">
              <a:rPr lang="en-US"/>
              <a:pPr>
                <a:defRPr/>
              </a:pPr>
              <a:t>1/3/2011</a:t>
            </a:fld>
            <a:endParaRPr lang="en-US" dirty="0"/>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EB5E5F6B-BFFE-4508-B50D-B76FF9F40045}" type="slidenum">
              <a:rPr lang="en-US"/>
              <a:pPr>
                <a:defRPr/>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3"/>
          <p:cNvSpPr>
            <a:spLocks noGrp="1"/>
          </p:cNvSpPr>
          <p:nvPr>
            <p:ph type="dt" sz="half" idx="10"/>
          </p:nvPr>
        </p:nvSpPr>
        <p:spPr/>
        <p:txBody>
          <a:bodyPr/>
          <a:lstStyle>
            <a:lvl1pPr>
              <a:defRPr/>
            </a:lvl1pPr>
          </a:lstStyle>
          <a:p>
            <a:pPr>
              <a:defRPr/>
            </a:pPr>
            <a:fld id="{22BEDFB5-54CC-4EDC-A03D-ADFF5081F132}" type="datetimeFigureOut">
              <a:rPr lang="en-US"/>
              <a:pPr>
                <a:defRPr/>
              </a:pPr>
              <a:t>1/3/2011</a:t>
            </a:fld>
            <a:endParaRPr lang="en-US" dirty="0"/>
          </a:p>
        </p:txBody>
      </p:sp>
      <p:sp>
        <p:nvSpPr>
          <p:cNvPr id="8" name="Footer Placeholder 4"/>
          <p:cNvSpPr>
            <a:spLocks noGrp="1"/>
          </p:cNvSpPr>
          <p:nvPr>
            <p:ph type="ftr" sz="quarter" idx="11"/>
          </p:nvPr>
        </p:nvSpPr>
        <p:spPr/>
        <p:txBody>
          <a:bodyPr/>
          <a:lstStyle>
            <a:lvl1pPr>
              <a:defRPr/>
            </a:lvl1pPr>
          </a:lstStyle>
          <a:p>
            <a:pPr>
              <a:defRPr/>
            </a:pPr>
            <a:endParaRPr lang="en-US"/>
          </a:p>
        </p:txBody>
      </p:sp>
      <p:sp>
        <p:nvSpPr>
          <p:cNvPr id="9" name="Slide Number Placeholder 5"/>
          <p:cNvSpPr>
            <a:spLocks noGrp="1"/>
          </p:cNvSpPr>
          <p:nvPr>
            <p:ph type="sldNum" sz="quarter" idx="12"/>
          </p:nvPr>
        </p:nvSpPr>
        <p:spPr/>
        <p:txBody>
          <a:bodyPr/>
          <a:lstStyle>
            <a:lvl1pPr>
              <a:defRPr/>
            </a:lvl1pPr>
          </a:lstStyle>
          <a:p>
            <a:pPr>
              <a:defRPr/>
            </a:pPr>
            <a:fld id="{44ED6B72-1C80-4A70-989A-6917D7CB062C}" type="slidenum">
              <a:rPr lang="en-US"/>
              <a:pPr>
                <a:defRPr/>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3"/>
          <p:cNvSpPr>
            <a:spLocks noGrp="1"/>
          </p:cNvSpPr>
          <p:nvPr>
            <p:ph type="dt" sz="half" idx="10"/>
          </p:nvPr>
        </p:nvSpPr>
        <p:spPr/>
        <p:txBody>
          <a:bodyPr/>
          <a:lstStyle>
            <a:lvl1pPr>
              <a:defRPr/>
            </a:lvl1pPr>
          </a:lstStyle>
          <a:p>
            <a:pPr>
              <a:defRPr/>
            </a:pPr>
            <a:fld id="{37D33063-197B-4045-A08F-993A2DB24977}" type="datetimeFigureOut">
              <a:rPr lang="en-US"/>
              <a:pPr>
                <a:defRPr/>
              </a:pPr>
              <a:t>1/3/2011</a:t>
            </a:fld>
            <a:endParaRPr lang="en-US" dirty="0"/>
          </a:p>
        </p:txBody>
      </p:sp>
      <p:sp>
        <p:nvSpPr>
          <p:cNvPr id="4" name="Footer Placeholder 4"/>
          <p:cNvSpPr>
            <a:spLocks noGrp="1"/>
          </p:cNvSpPr>
          <p:nvPr>
            <p:ph type="ftr" sz="quarter" idx="11"/>
          </p:nvPr>
        </p:nvSpPr>
        <p:spPr/>
        <p:txBody>
          <a:bodyPr/>
          <a:lstStyle>
            <a:lvl1pPr>
              <a:defRPr/>
            </a:lvl1pPr>
          </a:lstStyle>
          <a:p>
            <a:pPr>
              <a:defRPr/>
            </a:pPr>
            <a:endParaRPr lang="en-US"/>
          </a:p>
        </p:txBody>
      </p:sp>
      <p:sp>
        <p:nvSpPr>
          <p:cNvPr id="5" name="Slide Number Placeholder 5"/>
          <p:cNvSpPr>
            <a:spLocks noGrp="1"/>
          </p:cNvSpPr>
          <p:nvPr>
            <p:ph type="sldNum" sz="quarter" idx="12"/>
          </p:nvPr>
        </p:nvSpPr>
        <p:spPr/>
        <p:txBody>
          <a:bodyPr/>
          <a:lstStyle>
            <a:lvl1pPr>
              <a:defRPr/>
            </a:lvl1pPr>
          </a:lstStyle>
          <a:p>
            <a:pPr>
              <a:defRPr/>
            </a:pPr>
            <a:fld id="{683AC5C1-87A0-4774-B03F-EDE1F284EFF4}" type="slidenum">
              <a:rPr lang="en-US"/>
              <a:pPr>
                <a:defRPr/>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A629CAF2-B999-4362-9507-0342D2AF98FD}" type="datetimeFigureOut">
              <a:rPr lang="en-US"/>
              <a:pPr>
                <a:defRPr/>
              </a:pPr>
              <a:t>1/3/2011</a:t>
            </a:fld>
            <a:endParaRPr lang="en-US" dirty="0"/>
          </a:p>
        </p:txBody>
      </p:sp>
      <p:sp>
        <p:nvSpPr>
          <p:cNvPr id="3" name="Footer Placeholder 4"/>
          <p:cNvSpPr>
            <a:spLocks noGrp="1"/>
          </p:cNvSpPr>
          <p:nvPr>
            <p:ph type="ftr" sz="quarter" idx="11"/>
          </p:nvPr>
        </p:nvSpPr>
        <p:spPr/>
        <p:txBody>
          <a:bodyPr/>
          <a:lstStyle>
            <a:lvl1pPr>
              <a:defRPr/>
            </a:lvl1pPr>
          </a:lstStyle>
          <a:p>
            <a:pPr>
              <a:defRPr/>
            </a:pPr>
            <a:endParaRPr lang="en-US"/>
          </a:p>
        </p:txBody>
      </p:sp>
      <p:sp>
        <p:nvSpPr>
          <p:cNvPr id="4" name="Slide Number Placeholder 5"/>
          <p:cNvSpPr>
            <a:spLocks noGrp="1"/>
          </p:cNvSpPr>
          <p:nvPr>
            <p:ph type="sldNum" sz="quarter" idx="12"/>
          </p:nvPr>
        </p:nvSpPr>
        <p:spPr/>
        <p:txBody>
          <a:bodyPr/>
          <a:lstStyle>
            <a:lvl1pPr>
              <a:defRPr/>
            </a:lvl1pPr>
          </a:lstStyle>
          <a:p>
            <a:pPr>
              <a:defRPr/>
            </a:pPr>
            <a:fld id="{983AD998-8CA3-4CE3-9B0F-D1FFF9DC075F}" type="slidenum">
              <a:rPr lang="en-US"/>
              <a:pPr>
                <a:defRPr/>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3A388073-1164-4408-8557-29424241E5B9}" type="datetimeFigureOut">
              <a:rPr lang="en-US"/>
              <a:pPr>
                <a:defRPr/>
              </a:pPr>
              <a:t>1/3/2011</a:t>
            </a:fld>
            <a:endParaRPr lang="en-US" dirty="0"/>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57C52858-510C-4625-B9CA-11586A0793BB}" type="slidenum">
              <a:rPr lang="en-US"/>
              <a:pPr>
                <a:defRPr/>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47FF9E7A-9353-4923-8E8F-399E10422A62}" type="datetimeFigureOut">
              <a:rPr lang="en-US"/>
              <a:pPr>
                <a:defRPr/>
              </a:pPr>
              <a:t>1/3/2011</a:t>
            </a:fld>
            <a:endParaRPr lang="en-US" dirty="0"/>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0130B1E1-B21E-4616-B2EB-20206F0AC258}" type="slidenum">
              <a:rPr lang="en-US"/>
              <a:pPr>
                <a:defRPr/>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BDA70C55-0B81-4C0A-8530-DE4C67AB92EB}" type="datetimeFigureOut">
              <a:rPr lang="en-US"/>
              <a:pPr>
                <a:defRPr/>
              </a:pPr>
              <a:t>1/3/2011</a:t>
            </a:fld>
            <a:endParaRPr lang="en-US" dirty="0"/>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EF9D35D7-FD42-474B-A2FE-881C70A5E83F}" type="slidenum">
              <a:rPr lang="en-US"/>
              <a:pPr>
                <a:defRPr/>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2563E30E-B21D-4ECF-BC88-37F8ADE7B8E5}" type="datetimeFigureOut">
              <a:rPr lang="en-US"/>
              <a:pPr>
                <a:defRPr/>
              </a:pPr>
              <a:t>1/3/2011</a:t>
            </a:fld>
            <a:endParaRPr lang="en-US" dirty="0"/>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D3F2BEB7-38FE-42A6-B630-82015C8E3B48}" type="slidenum">
              <a:rPr lang="en-US"/>
              <a:pPr>
                <a:defRPr/>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7" name="Text Placeholder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defRPr>
            </a:lvl1pPr>
          </a:lstStyle>
          <a:p>
            <a:pPr>
              <a:defRPr/>
            </a:pPr>
            <a:fld id="{F944865C-1474-4F44-807A-BDF8C33C7DCF}" type="datetimeFigureOut">
              <a:rPr lang="en-US"/>
              <a:pPr>
                <a:defRPr/>
              </a:pPr>
              <a:t>1/3/2011</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dirty="0">
                <a:solidFill>
                  <a:schemeClr val="tx1">
                    <a:tint val="75000"/>
                  </a:schemeClr>
                </a:solidFill>
                <a:latin typeface="+mn-lt"/>
              </a:defRPr>
            </a:lvl1pPr>
          </a:lstStyle>
          <a:p>
            <a:pPr>
              <a:defRPr/>
            </a:pPr>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defRPr>
            </a:lvl1pPr>
          </a:lstStyle>
          <a:p>
            <a:pPr>
              <a:defRPr/>
            </a:pPr>
            <a:fld id="{FD8AFB05-E300-4402-A0E0-6AF288E116A2}" type="slidenum">
              <a:rPr lang="en-US"/>
              <a:pPr>
                <a:defRPr/>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John.F.Moses@nasa.gov" TargetMode="External"/><Relationship Id="rId2" Type="http://schemas.openxmlformats.org/officeDocument/2006/relationships/hyperlink" Target="mailto:Rama.Ramapriyan@nasa.gov"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wiki.esipfed.org/images/4/40/USGCRP_Long-Term_Archiving.pdf"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533400"/>
            <a:ext cx="7772400" cy="1219200"/>
          </a:xfrm>
        </p:spPr>
        <p:txBody>
          <a:bodyPr rtlCol="0">
            <a:normAutofit fontScale="90000"/>
          </a:bodyPr>
          <a:lstStyle/>
          <a:p>
            <a:pPr eaLnBrk="1" fontAlgn="auto" hangingPunct="1">
              <a:spcAft>
                <a:spcPts val="0"/>
              </a:spcAft>
              <a:defRPr/>
            </a:pPr>
            <a:r>
              <a:rPr lang="en-US" dirty="0" smtClean="0"/>
              <a:t>Towards a Provenance/Context Content Standard </a:t>
            </a:r>
          </a:p>
        </p:txBody>
      </p:sp>
      <p:sp>
        <p:nvSpPr>
          <p:cNvPr id="3" name="Subtitle 2"/>
          <p:cNvSpPr>
            <a:spLocks noGrp="1"/>
          </p:cNvSpPr>
          <p:nvPr>
            <p:ph type="subTitle" idx="1"/>
          </p:nvPr>
        </p:nvSpPr>
        <p:spPr>
          <a:xfrm>
            <a:off x="1295400" y="2667000"/>
            <a:ext cx="6705600" cy="3124200"/>
          </a:xfrm>
        </p:spPr>
        <p:txBody>
          <a:bodyPr rtlCol="0">
            <a:normAutofit fontScale="70000" lnSpcReduction="20000"/>
          </a:bodyPr>
          <a:lstStyle/>
          <a:p>
            <a:pPr eaLnBrk="1" fontAlgn="auto" hangingPunct="1">
              <a:spcAft>
                <a:spcPts val="0"/>
              </a:spcAft>
              <a:buFont typeface="Arial" pitchFamily="34" charset="0"/>
              <a:buNone/>
              <a:defRPr/>
            </a:pPr>
            <a:r>
              <a:rPr lang="en-US" b="1" dirty="0" smtClean="0">
                <a:solidFill>
                  <a:schemeClr val="tx1"/>
                </a:solidFill>
              </a:rPr>
              <a:t>Discussion at Data Preservation and Stewardship Cluster Session at ESIP Federation Meeting</a:t>
            </a:r>
          </a:p>
          <a:p>
            <a:pPr eaLnBrk="1" fontAlgn="auto" hangingPunct="1">
              <a:spcAft>
                <a:spcPts val="0"/>
              </a:spcAft>
              <a:buFont typeface="Arial" pitchFamily="34" charset="0"/>
              <a:buNone/>
              <a:defRPr/>
            </a:pPr>
            <a:r>
              <a:rPr lang="en-US" b="1" dirty="0" smtClean="0">
                <a:solidFill>
                  <a:schemeClr val="tx1"/>
                </a:solidFill>
              </a:rPr>
              <a:t>January 4, 2011</a:t>
            </a:r>
          </a:p>
          <a:p>
            <a:pPr eaLnBrk="1" fontAlgn="auto" hangingPunct="1">
              <a:spcAft>
                <a:spcPts val="0"/>
              </a:spcAft>
              <a:buFont typeface="Arial" pitchFamily="34" charset="0"/>
              <a:buNone/>
              <a:defRPr/>
            </a:pPr>
            <a:endParaRPr lang="en-US" b="1" dirty="0" smtClean="0">
              <a:solidFill>
                <a:schemeClr val="tx1"/>
              </a:solidFill>
            </a:endParaRPr>
          </a:p>
          <a:p>
            <a:pPr eaLnBrk="1" fontAlgn="auto" hangingPunct="1">
              <a:spcAft>
                <a:spcPts val="0"/>
              </a:spcAft>
              <a:buFont typeface="Arial" pitchFamily="34" charset="0"/>
              <a:buNone/>
              <a:defRPr/>
            </a:pPr>
            <a:endParaRPr lang="en-US" b="1" dirty="0" smtClean="0">
              <a:solidFill>
                <a:schemeClr val="tx1"/>
              </a:solidFill>
            </a:endParaRPr>
          </a:p>
          <a:p>
            <a:pPr eaLnBrk="1" fontAlgn="auto" hangingPunct="1">
              <a:spcAft>
                <a:spcPts val="0"/>
              </a:spcAft>
              <a:buFont typeface="Arial" pitchFamily="34" charset="0"/>
              <a:buNone/>
              <a:defRPr/>
            </a:pPr>
            <a:r>
              <a:rPr lang="en-US" b="1" dirty="0" smtClean="0">
                <a:solidFill>
                  <a:schemeClr val="tx1"/>
                </a:solidFill>
              </a:rPr>
              <a:t>H. K. “Rama” Ramapriyan and John Moses</a:t>
            </a:r>
          </a:p>
          <a:p>
            <a:pPr eaLnBrk="1" fontAlgn="auto" hangingPunct="1">
              <a:spcAft>
                <a:spcPts val="0"/>
              </a:spcAft>
              <a:buFont typeface="Arial" pitchFamily="34" charset="0"/>
              <a:buNone/>
              <a:defRPr/>
            </a:pPr>
            <a:r>
              <a:rPr lang="en-US" b="1" dirty="0" smtClean="0">
                <a:solidFill>
                  <a:schemeClr val="tx1"/>
                </a:solidFill>
              </a:rPr>
              <a:t>ESDIS Project</a:t>
            </a:r>
          </a:p>
          <a:p>
            <a:pPr eaLnBrk="1" fontAlgn="auto" hangingPunct="1">
              <a:spcAft>
                <a:spcPts val="0"/>
              </a:spcAft>
              <a:buFont typeface="Arial" pitchFamily="34" charset="0"/>
              <a:buNone/>
              <a:defRPr/>
            </a:pPr>
            <a:r>
              <a:rPr lang="en-US" b="1" dirty="0" smtClean="0">
                <a:solidFill>
                  <a:schemeClr val="tx1"/>
                </a:solidFill>
              </a:rPr>
              <a:t>NASA Goddard Space Flight Center</a:t>
            </a:r>
          </a:p>
          <a:p>
            <a:pPr eaLnBrk="1" fontAlgn="auto" hangingPunct="1">
              <a:spcAft>
                <a:spcPts val="0"/>
              </a:spcAft>
              <a:buFont typeface="Arial" pitchFamily="34" charset="0"/>
              <a:buNone/>
              <a:defRPr/>
            </a:pPr>
            <a:r>
              <a:rPr lang="en-US" b="1" dirty="0" smtClean="0">
                <a:solidFill>
                  <a:schemeClr val="tx1"/>
                </a:solidFill>
                <a:hlinkClick r:id="rId2"/>
              </a:rPr>
              <a:t>Rama.Ramapriyan@nasa.gov</a:t>
            </a:r>
            <a:r>
              <a:rPr lang="en-US" b="1" dirty="0" smtClean="0">
                <a:solidFill>
                  <a:schemeClr val="tx1"/>
                </a:solidFill>
              </a:rPr>
              <a:t>; </a:t>
            </a:r>
            <a:r>
              <a:rPr lang="en-US" b="1" dirty="0" smtClean="0">
                <a:solidFill>
                  <a:schemeClr val="tx1"/>
                </a:solidFill>
                <a:hlinkClick r:id="rId3"/>
              </a:rPr>
              <a:t>John.F.Moses@nasa.gov</a:t>
            </a:r>
            <a:r>
              <a:rPr lang="en-US" b="1" dirty="0" smtClean="0">
                <a:solidFill>
                  <a:schemeClr val="tx1"/>
                </a:solidFill>
              </a:rPr>
              <a:t> </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title"/>
          </p:nvPr>
        </p:nvSpPr>
        <p:spPr/>
        <p:txBody>
          <a:bodyPr/>
          <a:lstStyle/>
          <a:p>
            <a:pPr eaLnBrk="1" hangingPunct="1"/>
            <a:r>
              <a:rPr lang="en-US" smtClean="0"/>
              <a:t>Outline</a:t>
            </a:r>
          </a:p>
        </p:txBody>
      </p:sp>
      <p:sp>
        <p:nvSpPr>
          <p:cNvPr id="3075" name="Content Placeholder 2"/>
          <p:cNvSpPr>
            <a:spLocks noGrp="1"/>
          </p:cNvSpPr>
          <p:nvPr>
            <p:ph idx="1"/>
          </p:nvPr>
        </p:nvSpPr>
        <p:spPr>
          <a:xfrm>
            <a:off x="457200" y="1600200"/>
            <a:ext cx="8229600" cy="3962400"/>
          </a:xfrm>
        </p:spPr>
        <p:txBody>
          <a:bodyPr/>
          <a:lstStyle/>
          <a:p>
            <a:pPr eaLnBrk="1" hangingPunct="1"/>
            <a:r>
              <a:rPr lang="en-US" dirty="0" smtClean="0"/>
              <a:t>Why do we need a standard?</a:t>
            </a:r>
          </a:p>
          <a:p>
            <a:pPr eaLnBrk="1" hangingPunct="1"/>
            <a:r>
              <a:rPr lang="en-US" dirty="0" smtClean="0"/>
              <a:t>Background</a:t>
            </a:r>
          </a:p>
          <a:p>
            <a:pPr lvl="1" eaLnBrk="1" hangingPunct="1"/>
            <a:r>
              <a:rPr lang="en-US" dirty="0" smtClean="0"/>
              <a:t>USGCRP/NASA/NOAA Workshop (October 1998)</a:t>
            </a:r>
          </a:p>
          <a:p>
            <a:pPr lvl="1" eaLnBrk="1" hangingPunct="1"/>
            <a:r>
              <a:rPr lang="en-US" dirty="0" smtClean="0"/>
              <a:t>Current ESDIS activities with EOS (and earlier) missions </a:t>
            </a:r>
          </a:p>
          <a:p>
            <a:pPr eaLnBrk="1" hangingPunct="1"/>
            <a:r>
              <a:rPr lang="en-US" dirty="0" smtClean="0"/>
              <a:t>Options for way forward</a:t>
            </a:r>
          </a:p>
          <a:p>
            <a:pPr eaLnBrk="1" hangingPunct="1"/>
            <a:r>
              <a:rPr lang="en-US" dirty="0" smtClean="0"/>
              <a:t>Action Plan to be developed</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a:xfrm>
            <a:off x="457200" y="0"/>
            <a:ext cx="8229600" cy="1143000"/>
          </a:xfrm>
        </p:spPr>
        <p:txBody>
          <a:bodyPr/>
          <a:lstStyle/>
          <a:p>
            <a:pPr eaLnBrk="1" hangingPunct="1"/>
            <a:r>
              <a:rPr lang="en-US" smtClean="0"/>
              <a:t>Why Standard?</a:t>
            </a:r>
          </a:p>
        </p:txBody>
      </p:sp>
      <p:sp>
        <p:nvSpPr>
          <p:cNvPr id="4099" name="Content Placeholder 2"/>
          <p:cNvSpPr>
            <a:spLocks noGrp="1"/>
          </p:cNvSpPr>
          <p:nvPr>
            <p:ph idx="1"/>
          </p:nvPr>
        </p:nvSpPr>
        <p:spPr>
          <a:xfrm>
            <a:off x="152400" y="914400"/>
            <a:ext cx="8839200" cy="5715000"/>
          </a:xfrm>
        </p:spPr>
        <p:txBody>
          <a:bodyPr/>
          <a:lstStyle/>
          <a:p>
            <a:pPr eaLnBrk="1" hangingPunct="1"/>
            <a:r>
              <a:rPr lang="en-US" sz="2400" dirty="0" smtClean="0"/>
              <a:t>Need to understand and document what </a:t>
            </a:r>
            <a:r>
              <a:rPr lang="en-US" sz="2400" i="1" dirty="0" smtClean="0"/>
              <a:t>content</a:t>
            </a:r>
            <a:r>
              <a:rPr lang="en-US" sz="2400" dirty="0" smtClean="0"/>
              <a:t>  is essential for long-term preservation of information from Earth observations</a:t>
            </a:r>
          </a:p>
          <a:p>
            <a:pPr eaLnBrk="1" hangingPunct="1"/>
            <a:r>
              <a:rPr lang="en-US" sz="2400" dirty="0" smtClean="0"/>
              <a:t>Common approach and consistency across organizations (national and international) will be beneficial to ensure future long-term archives preserve necessary content</a:t>
            </a:r>
          </a:p>
          <a:p>
            <a:pPr lvl="1" eaLnBrk="1" hangingPunct="1"/>
            <a:r>
              <a:rPr lang="en-US" sz="1800" dirty="0" smtClean="0"/>
              <a:t>Data needed for long-term science studies come from multiple organizations</a:t>
            </a:r>
          </a:p>
          <a:p>
            <a:pPr eaLnBrk="1" hangingPunct="1"/>
            <a:r>
              <a:rPr lang="en-US" sz="2400" dirty="0" smtClean="0"/>
              <a:t>Standard will enable new missions to plan for preservation of required content </a:t>
            </a:r>
          </a:p>
          <a:p>
            <a:pPr lvl="1" eaLnBrk="1" hangingPunct="1"/>
            <a:r>
              <a:rPr lang="en-US" sz="2000" dirty="0" smtClean="0"/>
              <a:t>Less expensive to plan ahead than retrofit (retrofitting may be impossible)</a:t>
            </a:r>
          </a:p>
          <a:p>
            <a:pPr eaLnBrk="1" hangingPunct="1"/>
            <a:r>
              <a:rPr lang="en-US" sz="2400" dirty="0" smtClean="0"/>
              <a:t>Assessing compliance to standard helps determine utility of datasets for long-term science studies</a:t>
            </a:r>
          </a:p>
          <a:p>
            <a:pPr lvl="1" eaLnBrk="1" hangingPunct="1"/>
            <a:r>
              <a:rPr lang="en-US" sz="2000" dirty="0" smtClean="0"/>
              <a:t>Standard is worth having even if compliance is not 100% (depends on capabilities, requirements, budgets of organizations)</a:t>
            </a:r>
          </a:p>
          <a:p>
            <a:pPr lvl="2" eaLnBrk="1" hangingPunct="1"/>
            <a:r>
              <a:rPr lang="en-US" sz="1400" dirty="0" smtClean="0"/>
              <a:t>Standard should provide priorities for content – e.g., critical, essential , desirable</a:t>
            </a:r>
          </a:p>
          <a:p>
            <a:pPr eaLnBrk="1" hangingPunct="1"/>
            <a:r>
              <a:rPr lang="en-US" sz="2400" dirty="0" smtClean="0"/>
              <a:t>Other Reasons??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457200" y="228600"/>
            <a:ext cx="8229600" cy="1143000"/>
          </a:xfrm>
        </p:spPr>
        <p:txBody>
          <a:bodyPr/>
          <a:lstStyle/>
          <a:p>
            <a:pPr eaLnBrk="1" hangingPunct="1"/>
            <a:r>
              <a:rPr lang="en-US" sz="3600" smtClean="0"/>
              <a:t>Provenance and Context – definitions from OAIS Reference Model</a:t>
            </a:r>
          </a:p>
        </p:txBody>
      </p:sp>
      <p:sp>
        <p:nvSpPr>
          <p:cNvPr id="11267" name="Content Placeholder 2"/>
          <p:cNvSpPr>
            <a:spLocks noGrp="1"/>
          </p:cNvSpPr>
          <p:nvPr>
            <p:ph idx="1"/>
          </p:nvPr>
        </p:nvSpPr>
        <p:spPr>
          <a:xfrm>
            <a:off x="457200" y="1600200"/>
            <a:ext cx="8229600" cy="3657600"/>
          </a:xfrm>
        </p:spPr>
        <p:txBody>
          <a:bodyPr/>
          <a:lstStyle/>
          <a:p>
            <a:pPr eaLnBrk="1" hangingPunct="1"/>
            <a:r>
              <a:rPr lang="en-US" sz="2000" i="1" smtClean="0"/>
              <a:t>Provenance - The information that documents the history of the Content Information.  This information tells the origin or source of the Content Information, any changes that may have taken place since it was originated, and who has had custody of it since it was originated.  Examples of Provenance Information are the principal investigator who recorded the data, and the information concerning its storage, handling, and migration.</a:t>
            </a:r>
          </a:p>
          <a:p>
            <a:pPr eaLnBrk="1" hangingPunct="1"/>
            <a:r>
              <a:rPr lang="en-US" sz="2000" i="1" smtClean="0"/>
              <a:t>Context - The information that documents the relationships of the Content Information to its environment.  This includes why the Content Information was created and how it relates to other Content Information objects.</a:t>
            </a:r>
            <a:endParaRPr lang="en-US" sz="2000" smtClean="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pPr eaLnBrk="1" hangingPunct="1"/>
            <a:r>
              <a:rPr lang="en-US" smtClean="0"/>
              <a:t>USGCRP Workshop - 1998</a:t>
            </a:r>
          </a:p>
        </p:txBody>
      </p:sp>
      <p:sp>
        <p:nvSpPr>
          <p:cNvPr id="3" name="Content Placeholder 2"/>
          <p:cNvSpPr>
            <a:spLocks noGrp="1"/>
          </p:cNvSpPr>
          <p:nvPr>
            <p:ph idx="1"/>
          </p:nvPr>
        </p:nvSpPr>
        <p:spPr/>
        <p:txBody>
          <a:bodyPr rtlCol="0">
            <a:normAutofit fontScale="77500" lnSpcReduction="20000"/>
          </a:bodyPr>
          <a:lstStyle/>
          <a:p>
            <a:pPr eaLnBrk="1" fontAlgn="auto" hangingPunct="1">
              <a:spcAft>
                <a:spcPts val="0"/>
              </a:spcAft>
              <a:buFont typeface="Arial" pitchFamily="34" charset="0"/>
              <a:buChar char="•"/>
              <a:defRPr/>
            </a:pPr>
            <a:r>
              <a:rPr lang="en-US" dirty="0" smtClean="0"/>
              <a:t>Global Change Science Requirements for Long-Term Archiving – October 28-30, 1998, Boulder, CO</a:t>
            </a:r>
          </a:p>
          <a:p>
            <a:pPr eaLnBrk="1" fontAlgn="auto" hangingPunct="1">
              <a:spcAft>
                <a:spcPts val="0"/>
              </a:spcAft>
              <a:buFont typeface="Arial" pitchFamily="34" charset="0"/>
              <a:buChar char="•"/>
              <a:defRPr/>
            </a:pPr>
            <a:r>
              <a:rPr lang="en-US" dirty="0" smtClean="0"/>
              <a:t>Martha Maiden (NASA) and Tom Karl (NOAA) co-chaired</a:t>
            </a:r>
          </a:p>
          <a:p>
            <a:pPr eaLnBrk="1" fontAlgn="auto" hangingPunct="1">
              <a:spcAft>
                <a:spcPts val="0"/>
              </a:spcAft>
              <a:buFont typeface="Arial" pitchFamily="34" charset="0"/>
              <a:buChar char="•"/>
              <a:defRPr/>
            </a:pPr>
            <a:r>
              <a:rPr lang="en-US" dirty="0" smtClean="0"/>
              <a:t>Workshop Report pulled together by Greg Hunolt with contributions and review by a number of scientists </a:t>
            </a:r>
          </a:p>
          <a:p>
            <a:pPr lvl="1" eaLnBrk="1" fontAlgn="auto" hangingPunct="1">
              <a:spcAft>
                <a:spcPts val="0"/>
              </a:spcAft>
              <a:buFont typeface="Arial" pitchFamily="34" charset="0"/>
              <a:buChar char="–"/>
              <a:defRPr/>
            </a:pPr>
            <a:r>
              <a:rPr lang="en-US" dirty="0" smtClean="0"/>
              <a:t>R. Armstrong, J. Bates, F. Bretherton, J. Cihlar, M. Conkright, P. Cornillon, R. Cram, L. Hood, B. Imam, J. Kaye, K. Kidwell, G. Martin, M. Parsons, C. Randall, G. Scharfen, K. Trenberth, and V. Zlotnicki</a:t>
            </a:r>
          </a:p>
          <a:p>
            <a:pPr eaLnBrk="1" fontAlgn="auto" hangingPunct="1">
              <a:spcAft>
                <a:spcPts val="0"/>
              </a:spcAft>
              <a:buFont typeface="Arial" pitchFamily="34" charset="0"/>
              <a:buChar char="•"/>
              <a:defRPr/>
            </a:pPr>
            <a:r>
              <a:rPr lang="en-US" dirty="0" smtClean="0"/>
              <a:t>Report is available at the cluster’s wiki site:</a:t>
            </a:r>
          </a:p>
          <a:p>
            <a:pPr lvl="1" eaLnBrk="1" fontAlgn="auto" hangingPunct="1">
              <a:spcAft>
                <a:spcPts val="0"/>
              </a:spcAft>
              <a:buFont typeface="Arial" pitchFamily="34" charset="0"/>
              <a:buChar char="–"/>
              <a:defRPr/>
            </a:pPr>
            <a:r>
              <a:rPr lang="en-US" dirty="0" smtClean="0">
                <a:hlinkClick r:id="rId2"/>
              </a:rPr>
              <a:t>http://wiki.esipfed.org/images/4/40/USGCRP_Long-Term_Archiving.pdf</a:t>
            </a:r>
            <a:r>
              <a:rPr lang="en-US" dirty="0" smtClean="0"/>
              <a:t> </a:t>
            </a:r>
          </a:p>
          <a:p>
            <a:pPr lvl="1" eaLnBrk="1" fontAlgn="auto" hangingPunct="1">
              <a:spcAft>
                <a:spcPts val="0"/>
              </a:spcAft>
              <a:buFont typeface="Arial" pitchFamily="34" charset="0"/>
              <a:buChar char="–"/>
              <a:defRPr/>
            </a:pPr>
            <a:r>
              <a:rPr lang="en-US" dirty="0" smtClean="0"/>
              <a:t>Some excerpts from the report are useful to review here</a:t>
            </a:r>
          </a:p>
          <a:p>
            <a:pPr eaLnBrk="1" fontAlgn="auto" hangingPunct="1">
              <a:spcAft>
                <a:spcPts val="0"/>
              </a:spcAft>
              <a:buFont typeface="Arial" pitchFamily="34" charset="0"/>
              <a:buChar char="•"/>
              <a:defRPr/>
            </a:pPr>
            <a:endParaRPr lang="en-US" dirty="0" smtClean="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lstStyle/>
          <a:p>
            <a:pPr eaLnBrk="1" hangingPunct="1"/>
            <a:r>
              <a:rPr lang="en-US" smtClean="0"/>
              <a:t>Vision for Long-Term Archiving (LTA) Established at Workshop</a:t>
            </a:r>
          </a:p>
        </p:txBody>
      </p:sp>
      <p:sp>
        <p:nvSpPr>
          <p:cNvPr id="6147" name="Content Placeholder 2"/>
          <p:cNvSpPr>
            <a:spLocks noGrp="1"/>
          </p:cNvSpPr>
          <p:nvPr>
            <p:ph idx="1"/>
          </p:nvPr>
        </p:nvSpPr>
        <p:spPr>
          <a:xfrm>
            <a:off x="457200" y="1600200"/>
            <a:ext cx="8229600" cy="4267200"/>
          </a:xfrm>
        </p:spPr>
        <p:txBody>
          <a:bodyPr/>
          <a:lstStyle/>
          <a:p>
            <a:pPr eaLnBrk="1" hangingPunct="1"/>
            <a:r>
              <a:rPr lang="en-US" sz="2400" smtClean="0"/>
              <a:t>LTA Program is “A continuing program for preservation and responsive supply of reliable and comprehensive data, products, and information about the Earth system for use in building new knowledge to guide public policy and business decisions”</a:t>
            </a:r>
          </a:p>
          <a:p>
            <a:pPr eaLnBrk="1" hangingPunct="1"/>
            <a:r>
              <a:rPr lang="en-US" sz="2400" smtClean="0"/>
              <a:t>Guiding principles:</a:t>
            </a:r>
          </a:p>
          <a:p>
            <a:pPr lvl="1" eaLnBrk="1" hangingPunct="1"/>
            <a:r>
              <a:rPr lang="en-US" sz="2000" smtClean="0"/>
              <a:t>LTA must be established and operated in the simplest way possible to meet user needs and program goals</a:t>
            </a:r>
          </a:p>
          <a:p>
            <a:pPr lvl="1" eaLnBrk="1" hangingPunct="1"/>
            <a:r>
              <a:rPr lang="en-US" sz="2000" smtClean="0"/>
              <a:t>LTA is not only for today’s generation of users, but also for next generation of scientists and citizens whose needs have yet to be expressed but must be provided for</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457200" y="228600"/>
            <a:ext cx="8229600" cy="685800"/>
          </a:xfrm>
        </p:spPr>
        <p:txBody>
          <a:bodyPr/>
          <a:lstStyle/>
          <a:p>
            <a:pPr eaLnBrk="1" hangingPunct="1"/>
            <a:r>
              <a:rPr lang="en-US" sz="3200" smtClean="0"/>
              <a:t>Key Conclusions from Workshop</a:t>
            </a:r>
          </a:p>
        </p:txBody>
      </p:sp>
      <p:sp>
        <p:nvSpPr>
          <p:cNvPr id="7171" name="Content Placeholder 2"/>
          <p:cNvSpPr>
            <a:spLocks noGrp="1"/>
          </p:cNvSpPr>
          <p:nvPr>
            <p:ph idx="1"/>
          </p:nvPr>
        </p:nvSpPr>
        <p:spPr>
          <a:xfrm>
            <a:off x="457200" y="914400"/>
            <a:ext cx="8229600" cy="5638800"/>
          </a:xfrm>
        </p:spPr>
        <p:txBody>
          <a:bodyPr/>
          <a:lstStyle/>
          <a:p>
            <a:pPr eaLnBrk="1" hangingPunct="1"/>
            <a:r>
              <a:rPr lang="en-US" sz="2400" b="1" smtClean="0"/>
              <a:t>Economic well being, quality of life, and economic strength of U.S.</a:t>
            </a:r>
            <a:r>
              <a:rPr lang="en-US" sz="2400" smtClean="0"/>
              <a:t> depend partly on public policy, individual citizens, and business decisions many of which are now </a:t>
            </a:r>
            <a:r>
              <a:rPr lang="en-US" sz="2400" b="1" smtClean="0"/>
              <a:t>guided by scientific research and environmental assessments.</a:t>
            </a:r>
          </a:p>
          <a:p>
            <a:pPr lvl="1" eaLnBrk="1" hangingPunct="1"/>
            <a:r>
              <a:rPr lang="en-US" sz="2000" smtClean="0"/>
              <a:t>Dependence is growing due to growing sensitivity of modern life to potential impacts of climate change and environmental hazards</a:t>
            </a:r>
          </a:p>
          <a:p>
            <a:pPr eaLnBrk="1" hangingPunct="1"/>
            <a:r>
              <a:rPr lang="en-US" sz="2400" smtClean="0"/>
              <a:t>Increase in scientific understanding of Earth system is result of active, growing community of research scientists</a:t>
            </a:r>
          </a:p>
          <a:p>
            <a:pPr lvl="1" eaLnBrk="1" hangingPunct="1"/>
            <a:r>
              <a:rPr lang="en-US" sz="2000" smtClean="0"/>
              <a:t>Work requires wide variety of global-scale measurements sustained over long periods</a:t>
            </a:r>
          </a:p>
          <a:p>
            <a:pPr lvl="1" eaLnBrk="1" hangingPunct="1"/>
            <a:r>
              <a:rPr lang="en-US" sz="2000" smtClean="0"/>
              <a:t>Extension, cross-calibration and validation of existing datasets requires combining measurements and derived products from multiple sources. Only possible if</a:t>
            </a:r>
          </a:p>
          <a:p>
            <a:pPr lvl="2" eaLnBrk="1" hangingPunct="1"/>
            <a:r>
              <a:rPr lang="en-US" sz="1600" smtClean="0"/>
              <a:t>Data, products and full documentation are preserved by LTA program</a:t>
            </a:r>
          </a:p>
          <a:p>
            <a:pPr lvl="2" eaLnBrk="1" hangingPunct="1"/>
            <a:r>
              <a:rPr lang="en-US" sz="1600" smtClean="0"/>
              <a:t>Each scientist has easy access to the particular combination of data and information services they require</a:t>
            </a:r>
          </a:p>
          <a:p>
            <a:pPr lvl="2" eaLnBrk="1" hangingPunct="1"/>
            <a:endParaRPr lang="en-US" sz="1600" smtClean="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xfrm>
            <a:off x="457200" y="198437"/>
            <a:ext cx="8229600" cy="792163"/>
          </a:xfrm>
        </p:spPr>
        <p:txBody>
          <a:bodyPr/>
          <a:lstStyle/>
          <a:p>
            <a:pPr eaLnBrk="1" hangingPunct="1"/>
            <a:r>
              <a:rPr lang="en-US" sz="3200" dirty="0" smtClean="0"/>
              <a:t>Content Recommendations from Workshop</a:t>
            </a:r>
          </a:p>
        </p:txBody>
      </p:sp>
      <p:sp>
        <p:nvSpPr>
          <p:cNvPr id="8195" name="Content Placeholder 2"/>
          <p:cNvSpPr>
            <a:spLocks noGrp="1"/>
          </p:cNvSpPr>
          <p:nvPr>
            <p:ph idx="1"/>
          </p:nvPr>
        </p:nvSpPr>
        <p:spPr>
          <a:xfrm>
            <a:off x="228600" y="990600"/>
            <a:ext cx="8686800" cy="5029200"/>
          </a:xfrm>
        </p:spPr>
        <p:txBody>
          <a:bodyPr/>
          <a:lstStyle/>
          <a:p>
            <a:pPr eaLnBrk="1" hangingPunct="1"/>
            <a:r>
              <a:rPr lang="en-US" sz="2000" dirty="0" smtClean="0"/>
              <a:t>The recommendations are in section 5.2.3 “Documentation”</a:t>
            </a:r>
          </a:p>
          <a:p>
            <a:pPr lvl="1" eaLnBrk="1" hangingPunct="1"/>
            <a:r>
              <a:rPr lang="en-US" sz="1800" dirty="0" smtClean="0"/>
              <a:t>It is assumed that data and derived products will be preserved; the additional content needed to ensure usefulness to future generations is listed here</a:t>
            </a:r>
          </a:p>
          <a:p>
            <a:pPr eaLnBrk="1" hangingPunct="1"/>
            <a:r>
              <a:rPr lang="en-US" sz="2000" dirty="0" smtClean="0"/>
              <a:t>Pre-Mission*</a:t>
            </a:r>
          </a:p>
          <a:p>
            <a:pPr lvl="1" eaLnBrk="1" hangingPunct="1"/>
            <a:r>
              <a:rPr lang="en-US" sz="1800" dirty="0" smtClean="0"/>
              <a:t>Instrument/sensor characteristics including pre-flight or pre-operational performance measurements (e.g., spectral response, noise characteristics, etc.)</a:t>
            </a:r>
          </a:p>
          <a:p>
            <a:pPr eaLnBrk="1" hangingPunct="1"/>
            <a:r>
              <a:rPr lang="en-US" sz="2000" dirty="0" smtClean="0"/>
              <a:t>Pre-/During Mission</a:t>
            </a:r>
          </a:p>
          <a:p>
            <a:pPr lvl="1" eaLnBrk="1" hangingPunct="1"/>
            <a:r>
              <a:rPr lang="en-US" sz="1800" dirty="0" smtClean="0"/>
              <a:t>Instrument/sensor calibration data and method</a:t>
            </a:r>
          </a:p>
          <a:p>
            <a:pPr lvl="1" eaLnBrk="1" hangingPunct="1"/>
            <a:r>
              <a:rPr lang="en-US" sz="1800" dirty="0" smtClean="0"/>
              <a:t>Processing algorithms and their scientific basis, including complete description of any sampling or mapping algorithm used in creation of the product (e.g., contained in peer-reviewed papers, in some cases supplemented by thematic information introducing the data set or derived product)</a:t>
            </a:r>
          </a:p>
          <a:p>
            <a:pPr lvl="1" eaLnBrk="1" hangingPunct="1"/>
            <a:r>
              <a:rPr lang="en-US" sz="1800" dirty="0" smtClean="0"/>
              <a:t>Complete information on any ancillary data or other data sets used in generation or calibration of the data set or derived product</a:t>
            </a:r>
          </a:p>
          <a:p>
            <a:pPr lvl="1" eaLnBrk="1" hangingPunct="1"/>
            <a:r>
              <a:rPr lang="en-US" sz="1800" dirty="0" smtClean="0"/>
              <a:t>Data structure and format, with definition of all parameters and fields</a:t>
            </a:r>
          </a:p>
        </p:txBody>
      </p:sp>
      <p:sp>
        <p:nvSpPr>
          <p:cNvPr id="4" name="TextBox 3"/>
          <p:cNvSpPr txBox="1"/>
          <p:nvPr/>
        </p:nvSpPr>
        <p:spPr>
          <a:xfrm>
            <a:off x="228600" y="6172200"/>
            <a:ext cx="7736413" cy="307777"/>
          </a:xfrm>
          <a:prstGeom prst="rect">
            <a:avLst/>
          </a:prstGeom>
          <a:noFill/>
        </p:spPr>
        <p:txBody>
          <a:bodyPr wrap="none" rtlCol="0">
            <a:spAutoFit/>
          </a:bodyPr>
          <a:lstStyle/>
          <a:p>
            <a:r>
              <a:rPr lang="en-US" sz="1400" dirty="0" smtClean="0"/>
              <a:t>*NOTE: “Mission” is used here generically; we can use “Experiment”, “Campaign”, “Project”, etc.</a:t>
            </a:r>
            <a:endParaRPr lang="en-US" sz="1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381000" y="228600"/>
            <a:ext cx="8229600" cy="792163"/>
          </a:xfrm>
        </p:spPr>
        <p:txBody>
          <a:bodyPr/>
          <a:lstStyle/>
          <a:p>
            <a:pPr eaLnBrk="1" hangingPunct="1"/>
            <a:r>
              <a:rPr lang="en-US" sz="3200" dirty="0" smtClean="0"/>
              <a:t>Content Recommendations from Workshop (Cont’d)</a:t>
            </a:r>
          </a:p>
        </p:txBody>
      </p:sp>
      <p:sp>
        <p:nvSpPr>
          <p:cNvPr id="9219" name="Content Placeholder 2"/>
          <p:cNvSpPr>
            <a:spLocks noGrp="1"/>
          </p:cNvSpPr>
          <p:nvPr>
            <p:ph idx="1"/>
          </p:nvPr>
        </p:nvSpPr>
        <p:spPr>
          <a:xfrm>
            <a:off x="457200" y="1371600"/>
            <a:ext cx="8229600" cy="4800600"/>
          </a:xfrm>
        </p:spPr>
        <p:txBody>
          <a:bodyPr/>
          <a:lstStyle/>
          <a:p>
            <a:pPr eaLnBrk="1" hangingPunct="1"/>
            <a:r>
              <a:rPr lang="en-US" sz="2400" smtClean="0"/>
              <a:t>During Mission</a:t>
            </a:r>
          </a:p>
          <a:p>
            <a:pPr lvl="1" eaLnBrk="1" hangingPunct="1"/>
            <a:r>
              <a:rPr lang="en-US" sz="2000" smtClean="0"/>
              <a:t>Processing history including versions of processing source code corresponding to versions of the data set or derived product held in the archive</a:t>
            </a:r>
          </a:p>
          <a:p>
            <a:pPr lvl="1" eaLnBrk="1" hangingPunct="1"/>
            <a:r>
              <a:rPr lang="en-US" sz="2000" smtClean="0"/>
              <a:t>Quality assessment information</a:t>
            </a:r>
          </a:p>
          <a:p>
            <a:pPr lvl="1" eaLnBrk="1" hangingPunct="1"/>
            <a:r>
              <a:rPr lang="en-US" sz="2000" smtClean="0"/>
              <a:t>Validation record, including identification of validation data sets</a:t>
            </a:r>
          </a:p>
          <a:p>
            <a:pPr lvl="1" eaLnBrk="1" hangingPunct="1"/>
            <a:r>
              <a:rPr lang="en-US" sz="2000" smtClean="0"/>
              <a:t>In the case of earth based data, station location and any changes in location, instrumentation, controlling agency, surrounding land use and other factors which could influence the long-term record</a:t>
            </a:r>
          </a:p>
          <a:p>
            <a:pPr eaLnBrk="1" hangingPunct="1"/>
            <a:r>
              <a:rPr lang="en-US" sz="2400" smtClean="0"/>
              <a:t>During/Post-Mission </a:t>
            </a:r>
          </a:p>
          <a:p>
            <a:pPr lvl="1" eaLnBrk="1" hangingPunct="1"/>
            <a:r>
              <a:rPr lang="en-US" sz="2000" smtClean="0"/>
              <a:t>A bibliography of pertinent Technical Notes and articles, including refereed publications reporting on research using the data set</a:t>
            </a:r>
          </a:p>
          <a:p>
            <a:pPr lvl="1" eaLnBrk="1" hangingPunct="1"/>
            <a:r>
              <a:rPr lang="en-US" sz="2000" smtClean="0"/>
              <a:t>Information received back from users of the data set or product</a:t>
            </a:r>
          </a:p>
          <a:p>
            <a:pPr eaLnBrk="1" hangingPunct="1"/>
            <a:endParaRPr lang="en-US" sz="2400" smtClean="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381000" y="228600"/>
            <a:ext cx="8229600" cy="792163"/>
          </a:xfrm>
        </p:spPr>
        <p:txBody>
          <a:bodyPr/>
          <a:lstStyle/>
          <a:p>
            <a:pPr eaLnBrk="1" hangingPunct="1"/>
            <a:r>
              <a:rPr lang="en-US" sz="3200" smtClean="0"/>
              <a:t>Additional Comments from USGCRP Workshop</a:t>
            </a:r>
          </a:p>
        </p:txBody>
      </p:sp>
      <p:sp>
        <p:nvSpPr>
          <p:cNvPr id="10243" name="Content Placeholder 2"/>
          <p:cNvSpPr>
            <a:spLocks noGrp="1"/>
          </p:cNvSpPr>
          <p:nvPr>
            <p:ph idx="1"/>
          </p:nvPr>
        </p:nvSpPr>
        <p:spPr>
          <a:xfrm>
            <a:off x="457200" y="990600"/>
            <a:ext cx="8229600" cy="5105400"/>
          </a:xfrm>
        </p:spPr>
        <p:txBody>
          <a:bodyPr/>
          <a:lstStyle/>
          <a:p>
            <a:pPr eaLnBrk="1" hangingPunct="1"/>
            <a:r>
              <a:rPr lang="en-US" sz="2400" dirty="0" smtClean="0"/>
              <a:t>It is </a:t>
            </a:r>
            <a:r>
              <a:rPr lang="en-US" sz="2400" b="1" dirty="0" smtClean="0"/>
              <a:t>essential</a:t>
            </a:r>
            <a:r>
              <a:rPr lang="en-US" sz="2400" dirty="0" smtClean="0"/>
              <a:t> that LTA program …</a:t>
            </a:r>
          </a:p>
          <a:p>
            <a:pPr lvl="1" eaLnBrk="1" hangingPunct="1"/>
            <a:r>
              <a:rPr lang="en-US" sz="1600" dirty="0" smtClean="0"/>
              <a:t>Involve scientists in all aspects of the program</a:t>
            </a:r>
          </a:p>
          <a:p>
            <a:pPr lvl="1" eaLnBrk="1" hangingPunct="1"/>
            <a:r>
              <a:rPr lang="en-US" sz="1600" dirty="0" smtClean="0"/>
              <a:t>Preserve key long-term data and information including definitive versions of level 1 data and derived products along with any other data sets /products needed to interpret and use them, and any other satellite and in situ data needed for cal/</a:t>
            </a:r>
            <a:r>
              <a:rPr lang="en-US" sz="1600" dirty="0" err="1" smtClean="0"/>
              <a:t>val</a:t>
            </a:r>
            <a:r>
              <a:rPr lang="en-US" sz="1600" dirty="0" smtClean="0"/>
              <a:t>, data to be used in reprocessing and production of new higher level products … </a:t>
            </a:r>
          </a:p>
          <a:p>
            <a:pPr lvl="1" eaLnBrk="1" hangingPunct="1"/>
            <a:r>
              <a:rPr lang="en-US" sz="1600" dirty="0" smtClean="0"/>
              <a:t>Establish a process for deciding which products to include and which to exclude from archive … and scientists be actively engaged in this process …</a:t>
            </a:r>
          </a:p>
          <a:p>
            <a:pPr lvl="1" eaLnBrk="1" hangingPunct="1"/>
            <a:r>
              <a:rPr lang="en-US" sz="1600" dirty="0" smtClean="0"/>
              <a:t>Verify integrity and quality of data, derived products and associated documentation as they are ingested into the archive</a:t>
            </a:r>
          </a:p>
          <a:p>
            <a:pPr lvl="1" eaLnBrk="1" hangingPunct="1"/>
            <a:r>
              <a:rPr lang="en-US" sz="1600" dirty="0" smtClean="0"/>
              <a:t>Be capable of ingesting data and /or derived products  and their documentation from research environments</a:t>
            </a:r>
          </a:p>
          <a:p>
            <a:pPr lvl="1" eaLnBrk="1" hangingPunct="1"/>
            <a:r>
              <a:rPr lang="en-US" sz="1600" dirty="0" smtClean="0"/>
              <a:t>Perform integrity checks on archive media between data migrations</a:t>
            </a:r>
          </a:p>
          <a:p>
            <a:pPr lvl="1" eaLnBrk="1" hangingPunct="1"/>
            <a:r>
              <a:rPr lang="en-US" sz="1600" dirty="0" smtClean="0"/>
              <a:t>Develop and maintain multi-year data migration plan considering media deterioration and obsolescence  and obsolescence of access systems</a:t>
            </a:r>
          </a:p>
          <a:p>
            <a:pPr lvl="1" eaLnBrk="1" hangingPunct="1"/>
            <a:r>
              <a:rPr lang="en-US" sz="1600" dirty="0" smtClean="0"/>
              <a:t>Exercise data to produce new products and/or new version of old products</a:t>
            </a:r>
          </a:p>
          <a:p>
            <a:pPr lvl="1" eaLnBrk="1" hangingPunct="1"/>
            <a:r>
              <a:rPr lang="en-US" sz="1600" dirty="0" smtClean="0"/>
              <a:t>Provide next and subsequent generations of scientists with appropriate access to, and facilitate use of, its holdings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4"/>
          <p:cNvSpPr>
            <a:spLocks noGrp="1"/>
          </p:cNvSpPr>
          <p:nvPr>
            <p:ph type="title"/>
          </p:nvPr>
        </p:nvSpPr>
        <p:spPr/>
        <p:txBody>
          <a:bodyPr/>
          <a:lstStyle/>
          <a:p>
            <a:r>
              <a:rPr lang="en-US" sz="3600" smtClean="0"/>
              <a:t>LTA Content Checklist Approach – ESDIS Interactions with Instrument Teams</a:t>
            </a:r>
          </a:p>
        </p:txBody>
      </p:sp>
      <p:sp>
        <p:nvSpPr>
          <p:cNvPr id="12291" name="Content Placeholder 5"/>
          <p:cNvSpPr>
            <a:spLocks noGrp="1"/>
          </p:cNvSpPr>
          <p:nvPr>
            <p:ph idx="1"/>
          </p:nvPr>
        </p:nvSpPr>
        <p:spPr>
          <a:xfrm>
            <a:off x="457200" y="1600200"/>
            <a:ext cx="8229600" cy="4724400"/>
          </a:xfrm>
        </p:spPr>
        <p:txBody>
          <a:bodyPr/>
          <a:lstStyle/>
          <a:p>
            <a:r>
              <a:rPr lang="en-US" sz="2800" dirty="0" smtClean="0"/>
              <a:t>Used workshop recommendation as a content checklist in working with EP-TOMS, HIRDLS, and ICESat GLAS science teams </a:t>
            </a:r>
          </a:p>
          <a:p>
            <a:pPr lvl="1"/>
            <a:r>
              <a:rPr lang="en-US" sz="2400" dirty="0" smtClean="0"/>
              <a:t>Chose to work with these teams first because they are at the end of science data acquisition</a:t>
            </a:r>
          </a:p>
          <a:p>
            <a:pPr lvl="1"/>
            <a:r>
              <a:rPr lang="en-US" sz="2400" dirty="0" smtClean="0"/>
              <a:t>Each team provided a similar list of information to be added to the data archive.</a:t>
            </a:r>
          </a:p>
          <a:p>
            <a:r>
              <a:rPr lang="en-US" sz="2800" dirty="0" smtClean="0"/>
              <a:t>A method and science-based criteria would be useful for judging whether a collection is complete and will ‘meet the needs of future scientists’ (for long time series information).</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457200" y="274638"/>
            <a:ext cx="8229600" cy="487362"/>
          </a:xfrm>
        </p:spPr>
        <p:txBody>
          <a:bodyPr/>
          <a:lstStyle/>
          <a:p>
            <a:pPr eaLnBrk="1" hangingPunct="1"/>
            <a:r>
              <a:rPr lang="en-US" sz="3600" smtClean="0"/>
              <a:t>Instrument Performance Content Criteria</a:t>
            </a:r>
          </a:p>
        </p:txBody>
      </p:sp>
      <p:graphicFrame>
        <p:nvGraphicFramePr>
          <p:cNvPr id="4" name="Content Placeholder 3"/>
          <p:cNvGraphicFramePr>
            <a:graphicFrameLocks noGrp="1"/>
          </p:cNvGraphicFramePr>
          <p:nvPr>
            <p:ph idx="1"/>
          </p:nvPr>
        </p:nvGraphicFramePr>
        <p:xfrm>
          <a:off x="304800" y="1295400"/>
          <a:ext cx="8305800" cy="4003040"/>
        </p:xfrm>
        <a:graphic>
          <a:graphicData uri="http://schemas.openxmlformats.org/drawingml/2006/table">
            <a:tbl>
              <a:tblPr firstRow="1" bandRow="1">
                <a:tableStyleId>{5C22544A-7EE6-4342-B048-85BDC9FD1C3A}</a:tableStyleId>
              </a:tblPr>
              <a:tblGrid>
                <a:gridCol w="1905000"/>
                <a:gridCol w="6400800"/>
              </a:tblGrid>
              <a:tr h="370840">
                <a:tc>
                  <a:txBody>
                    <a:bodyPr/>
                    <a:lstStyle/>
                    <a:p>
                      <a:r>
                        <a:rPr lang="en-US" baseline="0" dirty="0" smtClean="0"/>
                        <a:t>Content</a:t>
                      </a:r>
                      <a:endParaRPr lang="en-US" dirty="0"/>
                    </a:p>
                  </a:txBody>
                  <a:tcPr/>
                </a:tc>
                <a:tc>
                  <a:txBody>
                    <a:bodyPr/>
                    <a:lstStyle/>
                    <a:p>
                      <a:r>
                        <a:rPr lang="en-US" dirty="0" smtClean="0"/>
                        <a:t>Criteria</a:t>
                      </a:r>
                      <a:r>
                        <a:rPr lang="en-US" baseline="0" dirty="0" smtClean="0"/>
                        <a:t> and </a:t>
                      </a:r>
                      <a:r>
                        <a:rPr lang="en-US" dirty="0" smtClean="0"/>
                        <a:t>Components </a:t>
                      </a:r>
                      <a:r>
                        <a:rPr lang="en-US" sz="1400" dirty="0" smtClean="0"/>
                        <a:t>(binary, ASCI, pdf, word, excel)</a:t>
                      </a:r>
                      <a:endParaRPr lang="en-US" sz="1400" dirty="0"/>
                    </a:p>
                  </a:txBody>
                  <a:tcPr/>
                </a:tc>
              </a:tr>
              <a:tr h="370840">
                <a:tc>
                  <a:txBody>
                    <a:bodyPr/>
                    <a:lstStyle/>
                    <a:p>
                      <a:r>
                        <a:rPr lang="en-US" sz="1600" b="1" dirty="0" smtClean="0"/>
                        <a:t>Pre-Mission</a:t>
                      </a:r>
                    </a:p>
                  </a:txBody>
                  <a:tcPr/>
                </a:tc>
                <a:tc>
                  <a:txBody>
                    <a:bodyPr/>
                    <a:lstStyle/>
                    <a:p>
                      <a:r>
                        <a:rPr lang="en-US" sz="1400" b="0" dirty="0" smtClean="0"/>
                        <a:t>Criteria for instrument performance</a:t>
                      </a:r>
                      <a:r>
                        <a:rPr lang="en-US" sz="1400" b="0" baseline="0" dirty="0" smtClean="0"/>
                        <a:t> information may</a:t>
                      </a:r>
                      <a:r>
                        <a:rPr lang="en-US" sz="1400" b="0" dirty="0" smtClean="0"/>
                        <a:t> vary</a:t>
                      </a:r>
                      <a:r>
                        <a:rPr lang="en-US" sz="1400" b="0" baseline="0" dirty="0" smtClean="0"/>
                        <a:t> by type of instrument: </a:t>
                      </a:r>
                      <a:r>
                        <a:rPr lang="en-US" sz="1400" b="0" dirty="0" smtClean="0"/>
                        <a:t>Imagers,</a:t>
                      </a:r>
                      <a:r>
                        <a:rPr lang="en-US" sz="1400" b="0" baseline="0" dirty="0" smtClean="0"/>
                        <a:t> </a:t>
                      </a:r>
                      <a:r>
                        <a:rPr lang="en-US" sz="1400" b="0" dirty="0" smtClean="0"/>
                        <a:t>Altimeters,</a:t>
                      </a:r>
                      <a:r>
                        <a:rPr lang="en-US" sz="1400" b="0" baseline="0" dirty="0" smtClean="0"/>
                        <a:t> </a:t>
                      </a:r>
                      <a:r>
                        <a:rPr lang="en-US" sz="1400" b="0" dirty="0" smtClean="0"/>
                        <a:t>Sounders, Radiometers,</a:t>
                      </a:r>
                      <a:r>
                        <a:rPr lang="en-US" sz="1400" b="0" baseline="0" dirty="0" smtClean="0"/>
                        <a:t> </a:t>
                      </a:r>
                      <a:r>
                        <a:rPr lang="en-US" sz="1400" b="0" dirty="0" smtClean="0"/>
                        <a:t>Scatterometers,</a:t>
                      </a:r>
                      <a:r>
                        <a:rPr lang="en-US" sz="1400" b="0" baseline="0" dirty="0" smtClean="0"/>
                        <a:t> </a:t>
                      </a:r>
                      <a:r>
                        <a:rPr lang="en-US" sz="1400" b="0" dirty="0" smtClean="0"/>
                        <a:t>Polarimeters, Spectrometers</a:t>
                      </a:r>
                    </a:p>
                    <a:p>
                      <a:r>
                        <a:rPr lang="en-US" sz="1400" b="1" dirty="0" smtClean="0"/>
                        <a:t>Complete</a:t>
                      </a:r>
                      <a:r>
                        <a:rPr lang="en-US" sz="1400" b="1" baseline="0" dirty="0" smtClean="0"/>
                        <a:t> Information describing:</a:t>
                      </a:r>
                      <a:endParaRPr lang="en-US" sz="1400" b="1" dirty="0" smtClean="0"/>
                    </a:p>
                  </a:txBody>
                  <a:tcPr/>
                </a:tc>
              </a:tr>
              <a:tr h="370840">
                <a:tc>
                  <a:txBody>
                    <a:bodyPr/>
                    <a:lstStyle/>
                    <a:p>
                      <a:r>
                        <a:rPr lang="en-US" sz="1600" b="1" dirty="0" smtClean="0"/>
                        <a:t>Instrument</a:t>
                      </a:r>
                      <a:r>
                        <a:rPr lang="en-US" sz="1600" b="1" baseline="0" dirty="0" smtClean="0"/>
                        <a:t>/</a:t>
                      </a:r>
                      <a:r>
                        <a:rPr lang="en-US" sz="1600" b="1" dirty="0" smtClean="0"/>
                        <a:t>sensor characteristics including pre-flight or pre-operational performance measurements </a:t>
                      </a:r>
                    </a:p>
                  </a:txBody>
                  <a:tcPr/>
                </a:tc>
                <a:tc>
                  <a:txBody>
                    <a:bodyPr/>
                    <a:lstStyle/>
                    <a:p>
                      <a:pPr marL="342900" indent="-342900">
                        <a:buFont typeface="+mj-lt"/>
                        <a:buAutoNum type="alphaLcParenR"/>
                      </a:pPr>
                      <a:r>
                        <a:rPr lang="en-US" sz="1400" b="1" dirty="0" smtClean="0"/>
                        <a:t>Instrument/sensor</a:t>
                      </a:r>
                      <a:r>
                        <a:rPr lang="en-US" sz="1400" b="1" baseline="0" dirty="0" smtClean="0"/>
                        <a:t> </a:t>
                      </a:r>
                      <a:r>
                        <a:rPr lang="en-US" sz="1400" b="1" dirty="0" smtClean="0"/>
                        <a:t>calibration method</a:t>
                      </a:r>
                    </a:p>
                    <a:p>
                      <a:pPr marL="342900" indent="-342900">
                        <a:buFont typeface="+mj-lt"/>
                        <a:buAutoNum type="alphaLcParenR"/>
                      </a:pPr>
                      <a:r>
                        <a:rPr lang="en-US" sz="1400" dirty="0" smtClean="0"/>
                        <a:t>Radiometric calibration</a:t>
                      </a:r>
                    </a:p>
                    <a:p>
                      <a:pPr marL="342900" indent="-342900">
                        <a:buFont typeface="+mj-lt"/>
                        <a:buAutoNum type="alphaLcParenR"/>
                      </a:pPr>
                      <a:r>
                        <a:rPr lang="en-US" sz="1400" dirty="0" smtClean="0"/>
                        <a:t>Spectral response/calibration</a:t>
                      </a:r>
                    </a:p>
                    <a:p>
                      <a:pPr marL="342900" marR="0" indent="-342900" algn="l" defTabSz="914400" rtl="0" eaLnBrk="1" fontAlgn="auto" latinLnBrk="0" hangingPunct="1">
                        <a:lnSpc>
                          <a:spcPct val="100000"/>
                        </a:lnSpc>
                        <a:spcBef>
                          <a:spcPts val="0"/>
                        </a:spcBef>
                        <a:spcAft>
                          <a:spcPts val="0"/>
                        </a:spcAft>
                        <a:buClrTx/>
                        <a:buSzTx/>
                        <a:buFont typeface="+mj-lt"/>
                        <a:buAutoNum type="alphaLcParenR"/>
                        <a:tabLst/>
                        <a:defRPr/>
                      </a:pPr>
                      <a:r>
                        <a:rPr lang="en-US" sz="1400" dirty="0" smtClean="0"/>
                        <a:t>Noise characteristics</a:t>
                      </a:r>
                    </a:p>
                    <a:p>
                      <a:pPr marL="342900" marR="0" indent="-342900" algn="l" defTabSz="914400" rtl="0" eaLnBrk="1" fontAlgn="auto" latinLnBrk="0" hangingPunct="1">
                        <a:lnSpc>
                          <a:spcPct val="100000"/>
                        </a:lnSpc>
                        <a:spcBef>
                          <a:spcPts val="0"/>
                        </a:spcBef>
                        <a:spcAft>
                          <a:spcPts val="0"/>
                        </a:spcAft>
                        <a:buClrTx/>
                        <a:buSzTx/>
                        <a:buFont typeface="+mj-lt"/>
                        <a:buAutoNum type="alphaLcParenR"/>
                        <a:tabLst/>
                        <a:defRPr/>
                      </a:pPr>
                      <a:r>
                        <a:rPr lang="en-US" sz="1400" dirty="0" smtClean="0"/>
                        <a:t>Geo-location</a:t>
                      </a:r>
                      <a:r>
                        <a:rPr lang="en-US" sz="1400" baseline="0" dirty="0" smtClean="0"/>
                        <a:t> (detector offsets)</a:t>
                      </a:r>
                      <a:endParaRPr lang="en-US" sz="1400" dirty="0" smtClean="0"/>
                    </a:p>
                    <a:p>
                      <a:endParaRPr lang="en-US" sz="1400" dirty="0" smtClean="0"/>
                    </a:p>
                    <a:p>
                      <a:r>
                        <a:rPr lang="en-US" sz="1400" dirty="0" smtClean="0"/>
                        <a:t>Components</a:t>
                      </a:r>
                      <a:r>
                        <a:rPr lang="en-US" sz="1400" baseline="0" dirty="0" smtClean="0"/>
                        <a:t> i</a:t>
                      </a:r>
                      <a:r>
                        <a:rPr lang="en-US" sz="1400" dirty="0" smtClean="0"/>
                        <a:t>nclude: instrument</a:t>
                      </a:r>
                      <a:r>
                        <a:rPr lang="en-US" sz="1400" baseline="0" dirty="0" smtClean="0"/>
                        <a:t> specifications, vendor c</a:t>
                      </a:r>
                      <a:r>
                        <a:rPr lang="en-US" sz="1400" dirty="0" smtClean="0"/>
                        <a:t>alibration</a:t>
                      </a:r>
                      <a:r>
                        <a:rPr lang="en-US" sz="1400" baseline="0" dirty="0" smtClean="0"/>
                        <a:t> reports, user guides, spectral and radiometric calibration.</a:t>
                      </a:r>
                      <a:endParaRPr lang="en-US" sz="1400" dirty="0" smtClean="0"/>
                    </a:p>
                  </a:txBody>
                  <a:tcPr/>
                </a:tc>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b="1" dirty="0" smtClean="0"/>
                        <a:t>Ancillary data</a:t>
                      </a:r>
                    </a:p>
                  </a:txBody>
                  <a:tcPr/>
                </a:tc>
                <a:tc>
                  <a:txBody>
                    <a:bodyPr/>
                    <a:lstStyle/>
                    <a:p>
                      <a:pPr marL="342900" marR="0" indent="-342900" algn="l" defTabSz="914400" rtl="0" eaLnBrk="1" fontAlgn="auto" latinLnBrk="0" hangingPunct="1">
                        <a:lnSpc>
                          <a:spcPct val="100000"/>
                        </a:lnSpc>
                        <a:spcBef>
                          <a:spcPts val="0"/>
                        </a:spcBef>
                        <a:spcAft>
                          <a:spcPts val="0"/>
                        </a:spcAft>
                        <a:buClrTx/>
                        <a:buSzTx/>
                        <a:buFont typeface="+mj-lt"/>
                        <a:buAutoNum type="alphaLcParenR"/>
                        <a:tabLst/>
                        <a:defRPr/>
                      </a:pPr>
                      <a:r>
                        <a:rPr lang="en-US" sz="1400" b="1" dirty="0" smtClean="0"/>
                        <a:t>Instrument/sensor calibration data</a:t>
                      </a:r>
                      <a:r>
                        <a:rPr lang="en-US" sz="1400" b="1" baseline="0" dirty="0" smtClean="0"/>
                        <a:t> </a:t>
                      </a:r>
                      <a:r>
                        <a:rPr lang="en-US" sz="1400" baseline="0" dirty="0" smtClean="0"/>
                        <a:t>including r</a:t>
                      </a:r>
                      <a:r>
                        <a:rPr lang="en-US" sz="1400" dirty="0" smtClean="0"/>
                        <a:t>aw instrument data,</a:t>
                      </a:r>
                      <a:r>
                        <a:rPr lang="en-US" sz="1400" baseline="0" dirty="0" smtClean="0"/>
                        <a:t> radiometric calibration data, p</a:t>
                      </a:r>
                      <a:r>
                        <a:rPr lang="en-US" sz="1400" dirty="0" smtClean="0"/>
                        <a:t>re-flight</a:t>
                      </a:r>
                      <a:r>
                        <a:rPr lang="en-US" sz="1400" baseline="0" dirty="0" smtClean="0"/>
                        <a:t> test </a:t>
                      </a:r>
                      <a:r>
                        <a:rPr lang="en-US" sz="1400" dirty="0" smtClean="0"/>
                        <a:t>and</a:t>
                      </a:r>
                      <a:r>
                        <a:rPr lang="en-US" sz="1400" baseline="0" dirty="0" smtClean="0"/>
                        <a:t> validation data, transmittance data</a:t>
                      </a:r>
                      <a:endParaRPr lang="en-US" sz="1400" dirty="0"/>
                    </a:p>
                  </a:txBody>
                  <a:tcPr/>
                </a:tc>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baseline="0" dirty="0" smtClean="0"/>
                        <a:t>Calibration </a:t>
                      </a:r>
                      <a:r>
                        <a:rPr lang="en-US" sz="1600" dirty="0" smtClean="0"/>
                        <a:t>Software</a:t>
                      </a:r>
                    </a:p>
                  </a:txBody>
                  <a:tcPr/>
                </a:tc>
                <a:tc>
                  <a:txBody>
                    <a:bodyPr/>
                    <a:lstStyle/>
                    <a:p>
                      <a:pPr marL="342900" indent="-342900">
                        <a:buFont typeface="+mj-lt"/>
                        <a:buAutoNum type="alphaLcParenR"/>
                      </a:pPr>
                      <a:r>
                        <a:rPr lang="en-US" sz="1400" dirty="0" smtClean="0"/>
                        <a:t>Reference to radiative transfer model</a:t>
                      </a:r>
                      <a:endParaRPr lang="en-US" sz="1400" dirty="0"/>
                    </a:p>
                  </a:txBody>
                  <a:tcPr/>
                </a:tc>
              </a:tr>
            </a:tbl>
          </a:graphicData>
        </a:graphic>
      </p:graphicFrame>
      <p:sp>
        <p:nvSpPr>
          <p:cNvPr id="13341" name="TextBox 5"/>
          <p:cNvSpPr txBox="1">
            <a:spLocks noChangeArrowheads="1"/>
          </p:cNvSpPr>
          <p:nvPr/>
        </p:nvSpPr>
        <p:spPr bwMode="auto">
          <a:xfrm>
            <a:off x="457200" y="5410200"/>
            <a:ext cx="7924800" cy="646331"/>
          </a:xfrm>
          <a:prstGeom prst="rect">
            <a:avLst/>
          </a:prstGeom>
          <a:noFill/>
          <a:ln w="9525">
            <a:noFill/>
            <a:miter lim="800000"/>
            <a:headEnd/>
            <a:tailEnd/>
          </a:ln>
        </p:spPr>
        <p:txBody>
          <a:bodyPr>
            <a:spAutoFit/>
          </a:bodyPr>
          <a:lstStyle/>
          <a:p>
            <a:r>
              <a:rPr lang="en-US" dirty="0" smtClean="0"/>
              <a:t>Bold highlights recommendation from USGCRP Workshop</a:t>
            </a:r>
          </a:p>
          <a:p>
            <a:r>
              <a:rPr lang="en-US" dirty="0" smtClean="0"/>
              <a:t>Criteria </a:t>
            </a:r>
            <a:r>
              <a:rPr lang="en-US" dirty="0"/>
              <a:t>for each item includes provenance information &amp; anticipated use.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3"/>
          <p:cNvGraphicFramePr>
            <a:graphicFrameLocks noGrp="1"/>
          </p:cNvGraphicFramePr>
          <p:nvPr>
            <p:ph idx="1"/>
          </p:nvPr>
        </p:nvGraphicFramePr>
        <p:xfrm>
          <a:off x="304800" y="914400"/>
          <a:ext cx="8458200" cy="4912360"/>
        </p:xfrm>
        <a:graphic>
          <a:graphicData uri="http://schemas.openxmlformats.org/drawingml/2006/table">
            <a:tbl>
              <a:tblPr firstRow="1" bandRow="1">
                <a:tableStyleId>{5C22544A-7EE6-4342-B048-85BDC9FD1C3A}</a:tableStyleId>
              </a:tblPr>
              <a:tblGrid>
                <a:gridCol w="1447800"/>
                <a:gridCol w="7010400"/>
              </a:tblGrid>
              <a:tr h="370840">
                <a:tc>
                  <a:txBody>
                    <a:bodyPr/>
                    <a:lstStyle/>
                    <a:p>
                      <a:r>
                        <a:rPr lang="en-US" baseline="0" dirty="0" smtClean="0"/>
                        <a:t>Content</a:t>
                      </a:r>
                      <a:endParaRPr lang="en-US" dirty="0"/>
                    </a:p>
                  </a:txBody>
                  <a:tcPr/>
                </a:tc>
                <a:tc>
                  <a:txBody>
                    <a:bodyPr/>
                    <a:lstStyle/>
                    <a:p>
                      <a:r>
                        <a:rPr lang="en-US" dirty="0" smtClean="0"/>
                        <a:t>Criteria</a:t>
                      </a:r>
                      <a:r>
                        <a:rPr lang="en-US" baseline="0" dirty="0" smtClean="0"/>
                        <a:t> and </a:t>
                      </a:r>
                      <a:r>
                        <a:rPr lang="en-US" dirty="0" smtClean="0"/>
                        <a:t>Components (</a:t>
                      </a:r>
                      <a:r>
                        <a:rPr lang="en-US" sz="1400" dirty="0" smtClean="0"/>
                        <a:t>binary, ASCI, pdf, word, excel)</a:t>
                      </a:r>
                      <a:endParaRPr lang="en-US" sz="1400" dirty="0"/>
                    </a:p>
                  </a:txBody>
                  <a:tcPr/>
                </a:tc>
              </a:tr>
              <a:tr h="370840">
                <a:tc>
                  <a:txBody>
                    <a:bodyPr/>
                    <a:lstStyle/>
                    <a:p>
                      <a:r>
                        <a:rPr lang="en-US" sz="1600" b="1" dirty="0" smtClean="0"/>
                        <a:t>Mission</a:t>
                      </a:r>
                    </a:p>
                  </a:txBody>
                  <a:tcPr/>
                </a:tc>
                <a:tc>
                  <a:txBody>
                    <a:bodyPr/>
                    <a:lstStyle/>
                    <a:p>
                      <a:r>
                        <a:rPr lang="en-US" sz="1800" b="0" i="0" baseline="0" dirty="0" smtClean="0"/>
                        <a:t>Instrument data products information</a:t>
                      </a:r>
                    </a:p>
                    <a:p>
                      <a:r>
                        <a:rPr lang="en-US" sz="1400" b="1" baseline="0" dirty="0" smtClean="0"/>
                        <a:t>Complete Information Describing:</a:t>
                      </a:r>
                    </a:p>
                  </a:txBody>
                  <a:tcPr/>
                </a:tc>
              </a:tr>
              <a:tr h="370840">
                <a:tc>
                  <a:txBody>
                    <a:bodyPr/>
                    <a:lstStyle/>
                    <a:p>
                      <a:r>
                        <a:rPr lang="en-US" sz="1600" dirty="0" smtClean="0"/>
                        <a:t>Level</a:t>
                      </a:r>
                      <a:r>
                        <a:rPr lang="en-US" sz="1600" baseline="0" dirty="0" smtClean="0"/>
                        <a:t> 1-3 Products</a:t>
                      </a:r>
                    </a:p>
                  </a:txBody>
                  <a:tcPr/>
                </a:tc>
                <a:tc>
                  <a:txBody>
                    <a:bodyPr/>
                    <a:lstStyle/>
                    <a:p>
                      <a:pPr marL="342900" marR="0" indent="-342900" algn="l" defTabSz="914400" rtl="0" eaLnBrk="1" fontAlgn="auto" latinLnBrk="0" hangingPunct="1">
                        <a:lnSpc>
                          <a:spcPct val="100000"/>
                        </a:lnSpc>
                        <a:spcBef>
                          <a:spcPts val="0"/>
                        </a:spcBef>
                        <a:spcAft>
                          <a:spcPts val="0"/>
                        </a:spcAft>
                        <a:buClrTx/>
                        <a:buSzPct val="100000"/>
                        <a:buFont typeface="+mj-lt"/>
                        <a:buAutoNum type="alphaLcParenR"/>
                        <a:tabLst/>
                        <a:defRPr/>
                      </a:pPr>
                      <a:r>
                        <a:rPr lang="en-US" sz="1400" b="1" dirty="0" smtClean="0"/>
                        <a:t>Processing algorithms and their scientific basis</a:t>
                      </a:r>
                      <a:r>
                        <a:rPr lang="en-US" sz="1400" dirty="0" smtClean="0"/>
                        <a:t>:</a:t>
                      </a:r>
                      <a:r>
                        <a:rPr lang="en-US" sz="1400" baseline="0" dirty="0" smtClean="0"/>
                        <a:t> g</a:t>
                      </a:r>
                      <a:r>
                        <a:rPr lang="en-US" sz="1400" dirty="0" smtClean="0"/>
                        <a:t>eo-location</a:t>
                      </a:r>
                      <a:r>
                        <a:rPr lang="en-US" sz="1400" baseline="0" dirty="0" smtClean="0"/>
                        <a:t>, radiometric calibration, g</a:t>
                      </a:r>
                      <a:r>
                        <a:rPr lang="en-US" sz="1400" dirty="0" smtClean="0"/>
                        <a:t>eophysical parameters,</a:t>
                      </a:r>
                      <a:r>
                        <a:rPr lang="en-US" sz="1400" baseline="0" dirty="0" smtClean="0"/>
                        <a:t> </a:t>
                      </a:r>
                      <a:r>
                        <a:rPr lang="en-US" sz="1400" b="1" baseline="0" dirty="0" smtClean="0"/>
                        <a:t>s</a:t>
                      </a:r>
                      <a:r>
                        <a:rPr lang="en-US" sz="1400" b="1" dirty="0" smtClean="0"/>
                        <a:t>ampling or mapping algorithms </a:t>
                      </a:r>
                      <a:r>
                        <a:rPr lang="en-US" sz="1400" dirty="0" smtClean="0"/>
                        <a:t>used in creation of the product, algorithm</a:t>
                      </a:r>
                      <a:r>
                        <a:rPr lang="en-US" sz="1400" baseline="0" dirty="0" smtClean="0"/>
                        <a:t> software documentation, ATBD &amp; high-level data flow diagrams</a:t>
                      </a:r>
                      <a:endParaRPr lang="en-US" sz="1400" dirty="0" smtClean="0"/>
                    </a:p>
                    <a:p>
                      <a:pPr marL="342900" indent="-342900" algn="l" rtl="0">
                        <a:buSzPct val="100000"/>
                        <a:buFont typeface="+mj-lt"/>
                        <a:buAutoNum type="alphaLcParenR"/>
                      </a:pPr>
                      <a:r>
                        <a:rPr lang="en-US" sz="1400" b="1" dirty="0" smtClean="0"/>
                        <a:t>Data structure and format</a:t>
                      </a:r>
                      <a:r>
                        <a:rPr lang="en-US" sz="1400" b="1" baseline="0" dirty="0" smtClean="0"/>
                        <a:t>, with definitions for all </a:t>
                      </a:r>
                      <a:r>
                        <a:rPr lang="en-US" sz="1400" b="1" dirty="0" smtClean="0"/>
                        <a:t>parameters</a:t>
                      </a:r>
                      <a:r>
                        <a:rPr lang="en-US" sz="1400" b="1" baseline="0" dirty="0" smtClean="0"/>
                        <a:t> and </a:t>
                      </a:r>
                      <a:r>
                        <a:rPr lang="en-US" sz="1400" b="1" dirty="0" smtClean="0"/>
                        <a:t>fields</a:t>
                      </a:r>
                    </a:p>
                    <a:p>
                      <a:pPr marL="342900" marR="0" indent="-342900" algn="l" defTabSz="914400" rtl="0" eaLnBrk="1" fontAlgn="auto" latinLnBrk="0" hangingPunct="1">
                        <a:lnSpc>
                          <a:spcPct val="100000"/>
                        </a:lnSpc>
                        <a:spcBef>
                          <a:spcPts val="0"/>
                        </a:spcBef>
                        <a:spcAft>
                          <a:spcPts val="0"/>
                        </a:spcAft>
                        <a:buClrTx/>
                        <a:buSzTx/>
                        <a:buFont typeface="+mj-lt"/>
                        <a:buAutoNum type="alphaLcParenR"/>
                        <a:tabLst/>
                        <a:defRPr/>
                      </a:pPr>
                      <a:r>
                        <a:rPr lang="en-US" sz="1400" b="1" baseline="0" dirty="0" smtClean="0"/>
                        <a:t>Processing history, </a:t>
                      </a:r>
                      <a:r>
                        <a:rPr lang="en-US" sz="1400" b="0" baseline="0" dirty="0" smtClean="0"/>
                        <a:t>p</a:t>
                      </a:r>
                      <a:r>
                        <a:rPr lang="en-US" sz="1400" b="0" dirty="0" smtClean="0"/>
                        <a:t>roduction version</a:t>
                      </a:r>
                      <a:r>
                        <a:rPr lang="en-US" sz="1400" b="0" baseline="0" dirty="0" smtClean="0"/>
                        <a:t> history</a:t>
                      </a:r>
                    </a:p>
                    <a:p>
                      <a:pPr marL="342900" marR="0" indent="-342900" algn="l" defTabSz="914400" rtl="0" eaLnBrk="1" fontAlgn="auto" latinLnBrk="0" hangingPunct="1">
                        <a:lnSpc>
                          <a:spcPct val="100000"/>
                        </a:lnSpc>
                        <a:spcBef>
                          <a:spcPts val="0"/>
                        </a:spcBef>
                        <a:spcAft>
                          <a:spcPts val="0"/>
                        </a:spcAft>
                        <a:buClrTx/>
                        <a:buSzTx/>
                        <a:buFont typeface="+mj-lt"/>
                        <a:buAutoNum type="alphaLcParenR"/>
                        <a:tabLst/>
                        <a:defRPr/>
                      </a:pPr>
                      <a:r>
                        <a:rPr lang="en-US" sz="1400" b="0" dirty="0" smtClean="0"/>
                        <a:t>Instrument events and maneuvers</a:t>
                      </a:r>
                      <a:r>
                        <a:rPr lang="en-US" sz="1400" b="0" baseline="0" dirty="0" smtClean="0"/>
                        <a:t> </a:t>
                      </a:r>
                      <a:r>
                        <a:rPr lang="en-US" sz="1400" b="1" baseline="0" dirty="0" smtClean="0"/>
                        <a:t>(</a:t>
                      </a:r>
                      <a:r>
                        <a:rPr lang="en-US" sz="1400" b="1" dirty="0" smtClean="0"/>
                        <a:t>station</a:t>
                      </a:r>
                      <a:r>
                        <a:rPr lang="en-US" sz="1400" b="1" baseline="0" dirty="0" smtClean="0"/>
                        <a:t> location and instrumentation changes)</a:t>
                      </a:r>
                    </a:p>
                    <a:p>
                      <a:pPr marL="342900" marR="0" indent="-342900" algn="l" defTabSz="914400" rtl="0" eaLnBrk="1" fontAlgn="auto" latinLnBrk="0" hangingPunct="1">
                        <a:lnSpc>
                          <a:spcPct val="100000"/>
                        </a:lnSpc>
                        <a:spcBef>
                          <a:spcPts val="0"/>
                        </a:spcBef>
                        <a:spcAft>
                          <a:spcPts val="0"/>
                        </a:spcAft>
                        <a:buClrTx/>
                        <a:buSzTx/>
                        <a:buFont typeface="+mj-lt"/>
                        <a:buAutoNum type="alphaLcParenR"/>
                        <a:tabLst/>
                        <a:defRPr/>
                      </a:pPr>
                      <a:r>
                        <a:rPr lang="en-US" sz="1400" b="1" baseline="0" dirty="0" smtClean="0"/>
                        <a:t>Data quality assessment</a:t>
                      </a:r>
                      <a:r>
                        <a:rPr lang="en-US" sz="1400" baseline="0" dirty="0" smtClean="0"/>
                        <a:t>, quality flags, product data fields, data issues logs</a:t>
                      </a:r>
                    </a:p>
                    <a:p>
                      <a:pPr marL="342900" marR="0" indent="-342900" algn="l" defTabSz="914400" rtl="0" eaLnBrk="1" fontAlgn="auto" latinLnBrk="0" hangingPunct="1">
                        <a:lnSpc>
                          <a:spcPct val="100000"/>
                        </a:lnSpc>
                        <a:spcBef>
                          <a:spcPts val="0"/>
                        </a:spcBef>
                        <a:spcAft>
                          <a:spcPts val="0"/>
                        </a:spcAft>
                        <a:buClrTx/>
                        <a:buSzTx/>
                        <a:buFont typeface="+mj-lt"/>
                        <a:buAutoNum type="alphaLcParenR"/>
                        <a:tabLst/>
                        <a:defRPr/>
                      </a:pPr>
                      <a:r>
                        <a:rPr lang="en-US" sz="1400" b="1" baseline="0" dirty="0" smtClean="0"/>
                        <a:t>Validation record</a:t>
                      </a:r>
                      <a:r>
                        <a:rPr lang="en-US" sz="1400" baseline="0" dirty="0" smtClean="0"/>
                        <a:t>, Cal/Val plans &amp; status, </a:t>
                      </a:r>
                      <a:r>
                        <a:rPr lang="en-US" sz="1400" b="1" baseline="0" dirty="0" smtClean="0"/>
                        <a:t>identification of validation datasets</a:t>
                      </a:r>
                    </a:p>
                    <a:p>
                      <a:pPr marL="342900" marR="0" indent="-342900" algn="l" defTabSz="914400" rtl="0" eaLnBrk="1" fontAlgn="auto" latinLnBrk="0" hangingPunct="1">
                        <a:lnSpc>
                          <a:spcPct val="100000"/>
                        </a:lnSpc>
                        <a:spcBef>
                          <a:spcPts val="0"/>
                        </a:spcBef>
                        <a:spcAft>
                          <a:spcPts val="0"/>
                        </a:spcAft>
                        <a:buClrTx/>
                        <a:buSzTx/>
                        <a:buFont typeface="+mj-lt"/>
                        <a:buAutoNum type="alphaLcParenR"/>
                        <a:tabLst/>
                        <a:defRPr/>
                      </a:pPr>
                      <a:r>
                        <a:rPr lang="en-US" sz="1400" b="1" baseline="0" dirty="0" smtClean="0"/>
                        <a:t>Bibliography of research using the data</a:t>
                      </a:r>
                      <a:endParaRPr lang="en-US" sz="1400" b="1" dirty="0" smtClean="0"/>
                    </a:p>
                  </a:txBody>
                  <a:tcPr/>
                </a:tc>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b="1" dirty="0" smtClean="0"/>
                        <a:t>Ancillary data</a:t>
                      </a:r>
                    </a:p>
                  </a:txBody>
                  <a:tcPr/>
                </a:tc>
                <a:tc>
                  <a:txBody>
                    <a:bodyPr/>
                    <a:lstStyle/>
                    <a:p>
                      <a:pPr marL="342900" marR="0" indent="-342900" algn="l" defTabSz="914400" rtl="0" eaLnBrk="1" fontAlgn="auto" latinLnBrk="0" hangingPunct="1">
                        <a:lnSpc>
                          <a:spcPct val="100000"/>
                        </a:lnSpc>
                        <a:spcBef>
                          <a:spcPts val="0"/>
                        </a:spcBef>
                        <a:spcAft>
                          <a:spcPts val="0"/>
                        </a:spcAft>
                        <a:buClrTx/>
                        <a:buSzTx/>
                        <a:buFont typeface="+mj-lt"/>
                        <a:buAutoNum type="alphaLcParenR"/>
                        <a:tabLst/>
                        <a:defRPr/>
                      </a:pPr>
                      <a:r>
                        <a:rPr lang="en-US" sz="1400" b="1" baseline="0" dirty="0" smtClean="0"/>
                        <a:t>All data sets used in generation or calibration of the derived product</a:t>
                      </a:r>
                    </a:p>
                    <a:p>
                      <a:pPr marL="342900" marR="0" indent="-342900" algn="l" defTabSz="914400" rtl="0" eaLnBrk="1" fontAlgn="auto" latinLnBrk="0" hangingPunct="1">
                        <a:lnSpc>
                          <a:spcPct val="100000"/>
                        </a:lnSpc>
                        <a:spcBef>
                          <a:spcPts val="0"/>
                        </a:spcBef>
                        <a:spcAft>
                          <a:spcPts val="0"/>
                        </a:spcAft>
                        <a:buClrTx/>
                        <a:buSzTx/>
                        <a:buFont typeface="+mj-lt"/>
                        <a:buAutoNum type="alphaLcParenR"/>
                        <a:tabLst/>
                        <a:defRPr/>
                      </a:pPr>
                      <a:r>
                        <a:rPr lang="en-US" sz="1400" baseline="0" dirty="0" smtClean="0"/>
                        <a:t>Calibration parameters, p</a:t>
                      </a:r>
                      <a:r>
                        <a:rPr lang="en-US" sz="1400" dirty="0" smtClean="0"/>
                        <a:t>recision</a:t>
                      </a:r>
                      <a:r>
                        <a:rPr lang="en-US" sz="1400" baseline="0" dirty="0" smtClean="0"/>
                        <a:t> orbit &amp; attitude</a:t>
                      </a:r>
                    </a:p>
                    <a:p>
                      <a:pPr marL="342900" marR="0" indent="-342900" algn="l" defTabSz="914400" rtl="0" eaLnBrk="1" fontAlgn="auto" latinLnBrk="0" hangingPunct="1">
                        <a:lnSpc>
                          <a:spcPct val="100000"/>
                        </a:lnSpc>
                        <a:spcBef>
                          <a:spcPts val="0"/>
                        </a:spcBef>
                        <a:spcAft>
                          <a:spcPts val="0"/>
                        </a:spcAft>
                        <a:buClrTx/>
                        <a:buSzTx/>
                        <a:buFont typeface="+mj-lt"/>
                        <a:buAutoNum type="alphaLcParenR"/>
                        <a:tabLst/>
                        <a:defRPr/>
                      </a:pPr>
                      <a:r>
                        <a:rPr lang="en-US" sz="1400" baseline="0" dirty="0" smtClean="0"/>
                        <a:t>C</a:t>
                      </a:r>
                      <a:r>
                        <a:rPr lang="en-US" sz="1400" dirty="0" smtClean="0"/>
                        <a:t>limatological</a:t>
                      </a:r>
                      <a:r>
                        <a:rPr lang="en-US" sz="1400" baseline="0" dirty="0" smtClean="0"/>
                        <a:t> norms, geophysical masks or first guess fields, spectrum and transmittance information</a:t>
                      </a:r>
                    </a:p>
                    <a:p>
                      <a:pPr marL="342900" marR="0" indent="-342900" algn="l" defTabSz="914400" rtl="0" eaLnBrk="1" fontAlgn="auto" latinLnBrk="0" hangingPunct="1">
                        <a:lnSpc>
                          <a:spcPct val="100000"/>
                        </a:lnSpc>
                        <a:spcBef>
                          <a:spcPts val="0"/>
                        </a:spcBef>
                        <a:spcAft>
                          <a:spcPts val="0"/>
                        </a:spcAft>
                        <a:buClrTx/>
                        <a:buSzTx/>
                        <a:buFont typeface="+mj-lt"/>
                        <a:buAutoNum type="alphaLcParenR"/>
                        <a:tabLst/>
                        <a:defRPr/>
                      </a:pPr>
                      <a:r>
                        <a:rPr lang="en-US" sz="1400" baseline="0" dirty="0" smtClean="0"/>
                        <a:t>Numerical weather or climate model inputs</a:t>
                      </a:r>
                    </a:p>
                    <a:p>
                      <a:pPr marL="342900" marR="0" indent="-342900" algn="l" defTabSz="914400" rtl="0" eaLnBrk="1" fontAlgn="auto" latinLnBrk="0" hangingPunct="1">
                        <a:lnSpc>
                          <a:spcPct val="100000"/>
                        </a:lnSpc>
                        <a:spcBef>
                          <a:spcPts val="0"/>
                        </a:spcBef>
                        <a:spcAft>
                          <a:spcPts val="0"/>
                        </a:spcAft>
                        <a:buClrTx/>
                        <a:buSzTx/>
                        <a:buFont typeface="+mj-lt"/>
                        <a:buAutoNum type="alphaLcParenR"/>
                        <a:tabLst/>
                        <a:defRPr/>
                      </a:pPr>
                      <a:r>
                        <a:rPr lang="en-US" sz="1400" baseline="0" dirty="0" smtClean="0"/>
                        <a:t>F</a:t>
                      </a:r>
                      <a:r>
                        <a:rPr lang="en-US" sz="1400" dirty="0" smtClean="0"/>
                        <a:t>ield</a:t>
                      </a:r>
                      <a:r>
                        <a:rPr lang="en-US" sz="1400" baseline="0" dirty="0" smtClean="0"/>
                        <a:t> validation data</a:t>
                      </a:r>
                      <a:endParaRPr lang="en-US" sz="1400" dirty="0" smtClean="0"/>
                    </a:p>
                  </a:txBody>
                  <a:tcPr/>
                </a:tc>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smtClean="0"/>
                        <a:t>Algorithm</a:t>
                      </a:r>
                    </a:p>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smtClean="0"/>
                        <a:t>Software</a:t>
                      </a:r>
                    </a:p>
                  </a:txBody>
                  <a:tcPr/>
                </a:tc>
                <a:tc>
                  <a:txBody>
                    <a:bodyPr/>
                    <a:lstStyle/>
                    <a:p>
                      <a:pPr marL="342900" marR="0" indent="-342900" algn="l" defTabSz="914400" rtl="0" eaLnBrk="1" fontAlgn="auto" latinLnBrk="0" hangingPunct="1">
                        <a:lnSpc>
                          <a:spcPct val="100000"/>
                        </a:lnSpc>
                        <a:spcBef>
                          <a:spcPts val="0"/>
                        </a:spcBef>
                        <a:spcAft>
                          <a:spcPts val="0"/>
                        </a:spcAft>
                        <a:buClrTx/>
                        <a:buSzTx/>
                        <a:buFont typeface="+mj-lt"/>
                        <a:buAutoNum type="alphaLcParenR"/>
                        <a:tabLst/>
                        <a:defRPr/>
                      </a:pPr>
                      <a:r>
                        <a:rPr lang="en-US" sz="1400" dirty="0" smtClean="0"/>
                        <a:t>Source</a:t>
                      </a:r>
                      <a:r>
                        <a:rPr lang="en-US" sz="1400" baseline="0" dirty="0" smtClean="0"/>
                        <a:t> code</a:t>
                      </a:r>
                      <a:r>
                        <a:rPr lang="en-US" sz="1400" dirty="0" smtClean="0"/>
                        <a:t> used in generation or calibration of the derived product</a:t>
                      </a:r>
                      <a:endParaRPr lang="en-US" sz="1400" baseline="0" dirty="0" smtClean="0"/>
                    </a:p>
                    <a:p>
                      <a:pPr marL="342900" marR="0" indent="-342900" algn="l" defTabSz="914400" rtl="0" eaLnBrk="1" fontAlgn="auto" latinLnBrk="0" hangingPunct="1">
                        <a:lnSpc>
                          <a:spcPct val="100000"/>
                        </a:lnSpc>
                        <a:spcBef>
                          <a:spcPts val="0"/>
                        </a:spcBef>
                        <a:spcAft>
                          <a:spcPts val="0"/>
                        </a:spcAft>
                        <a:buClrTx/>
                        <a:buSzTx/>
                        <a:buFont typeface="+mj-lt"/>
                        <a:buAutoNum type="alphaLcParenR"/>
                        <a:tabLst/>
                        <a:defRPr/>
                      </a:pPr>
                      <a:r>
                        <a:rPr lang="en-US" sz="1400" baseline="0" dirty="0" smtClean="0"/>
                        <a:t>Readers &amp; Data tools</a:t>
                      </a:r>
                      <a:endParaRPr lang="en-US" sz="1400" dirty="0" smtClean="0"/>
                    </a:p>
                  </a:txBody>
                  <a:tcPr/>
                </a:tc>
              </a:tr>
            </a:tbl>
          </a:graphicData>
        </a:graphic>
      </p:graphicFrame>
      <p:sp>
        <p:nvSpPr>
          <p:cNvPr id="14364" name="Title 1"/>
          <p:cNvSpPr>
            <a:spLocks noGrp="1"/>
          </p:cNvSpPr>
          <p:nvPr>
            <p:ph type="title"/>
          </p:nvPr>
        </p:nvSpPr>
        <p:spPr>
          <a:xfrm>
            <a:off x="457200" y="274638"/>
            <a:ext cx="8229600" cy="487362"/>
          </a:xfrm>
        </p:spPr>
        <p:txBody>
          <a:bodyPr/>
          <a:lstStyle/>
          <a:p>
            <a:pPr eaLnBrk="1" hangingPunct="1"/>
            <a:r>
              <a:rPr lang="en-US" sz="3600" smtClean="0"/>
              <a:t>Mission Performance Content Criteria</a:t>
            </a:r>
          </a:p>
        </p:txBody>
      </p:sp>
      <p:sp>
        <p:nvSpPr>
          <p:cNvPr id="4" name="TextBox 5"/>
          <p:cNvSpPr txBox="1">
            <a:spLocks noChangeArrowheads="1"/>
          </p:cNvSpPr>
          <p:nvPr/>
        </p:nvSpPr>
        <p:spPr bwMode="auto">
          <a:xfrm>
            <a:off x="457200" y="5867400"/>
            <a:ext cx="7924800" cy="646331"/>
          </a:xfrm>
          <a:prstGeom prst="rect">
            <a:avLst/>
          </a:prstGeom>
          <a:noFill/>
          <a:ln w="9525">
            <a:noFill/>
            <a:miter lim="800000"/>
            <a:headEnd/>
            <a:tailEnd/>
          </a:ln>
        </p:spPr>
        <p:txBody>
          <a:bodyPr>
            <a:spAutoFit/>
          </a:bodyPr>
          <a:lstStyle/>
          <a:p>
            <a:r>
              <a:rPr lang="en-US" dirty="0" smtClean="0"/>
              <a:t>Bold highlights recommendation from USGCRP Workshop</a:t>
            </a:r>
          </a:p>
          <a:p>
            <a:r>
              <a:rPr lang="en-US" dirty="0" smtClean="0"/>
              <a:t>Criteria </a:t>
            </a:r>
            <a:r>
              <a:rPr lang="en-US" dirty="0"/>
              <a:t>for each item includes provenance information &amp; anticipated use.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457200" y="76200"/>
            <a:ext cx="8229600" cy="685800"/>
          </a:xfrm>
        </p:spPr>
        <p:txBody>
          <a:bodyPr/>
          <a:lstStyle/>
          <a:p>
            <a:pPr eaLnBrk="1" hangingPunct="1"/>
            <a:r>
              <a:rPr lang="en-US" sz="4000" dirty="0" smtClean="0"/>
              <a:t>Considerations</a:t>
            </a:r>
          </a:p>
        </p:txBody>
      </p:sp>
      <p:sp>
        <p:nvSpPr>
          <p:cNvPr id="15363" name="Content Placeholder 2"/>
          <p:cNvSpPr>
            <a:spLocks noGrp="1"/>
          </p:cNvSpPr>
          <p:nvPr>
            <p:ph idx="1"/>
          </p:nvPr>
        </p:nvSpPr>
        <p:spPr>
          <a:xfrm>
            <a:off x="152400" y="762000"/>
            <a:ext cx="8839200" cy="5867400"/>
          </a:xfrm>
        </p:spPr>
        <p:txBody>
          <a:bodyPr/>
          <a:lstStyle/>
          <a:p>
            <a:pPr eaLnBrk="1" hangingPunct="1"/>
            <a:r>
              <a:rPr lang="en-US" sz="2400" dirty="0" smtClean="0"/>
              <a:t>Focus/Scope of Standard</a:t>
            </a:r>
          </a:p>
          <a:p>
            <a:pPr lvl="1" eaLnBrk="1" hangingPunct="1"/>
            <a:r>
              <a:rPr lang="en-US" sz="1600" dirty="0" smtClean="0"/>
              <a:t>Focus is on digital Earth science data useful for long-term trending and climate studies</a:t>
            </a:r>
          </a:p>
          <a:p>
            <a:pPr lvl="2" eaLnBrk="1" hangingPunct="1"/>
            <a:r>
              <a:rPr lang="en-US" sz="1100" dirty="0" smtClean="0"/>
              <a:t>Goal is to identify contents that should be preserved along with appropriate mission data and derived products to ensure their long-term usability</a:t>
            </a:r>
          </a:p>
          <a:p>
            <a:pPr lvl="1" eaLnBrk="1" hangingPunct="1"/>
            <a:r>
              <a:rPr lang="en-US" sz="1600" dirty="0" smtClean="0"/>
              <a:t>Focus is on content standard – “what” not “how”</a:t>
            </a:r>
          </a:p>
          <a:p>
            <a:pPr lvl="2" eaLnBrk="1" hangingPunct="1"/>
            <a:r>
              <a:rPr lang="en-US" sz="1100" dirty="0" smtClean="0"/>
              <a:t>Not that “how” is not important</a:t>
            </a:r>
          </a:p>
          <a:p>
            <a:pPr lvl="1" eaLnBrk="1" hangingPunct="1"/>
            <a:r>
              <a:rPr lang="en-US" sz="1500" dirty="0" smtClean="0"/>
              <a:t>Breadth and Depth</a:t>
            </a:r>
          </a:p>
          <a:p>
            <a:pPr lvl="2" eaLnBrk="1" hangingPunct="1"/>
            <a:r>
              <a:rPr lang="en-US" sz="1100" dirty="0" smtClean="0"/>
              <a:t>E.g., Should content be aimed towards users’ understanding data products or have enough detail to be able to regenerate them at a later date?</a:t>
            </a:r>
          </a:p>
          <a:p>
            <a:pPr eaLnBrk="1" hangingPunct="1"/>
            <a:r>
              <a:rPr lang="en-US" sz="2400" dirty="0" smtClean="0"/>
              <a:t>Information Sources (for content to be considered for standard)</a:t>
            </a:r>
          </a:p>
          <a:p>
            <a:pPr lvl="1" eaLnBrk="1" hangingPunct="1"/>
            <a:r>
              <a:rPr lang="en-US" sz="1600" dirty="0" smtClean="0"/>
              <a:t>List from USGCRP workshop</a:t>
            </a:r>
          </a:p>
          <a:p>
            <a:pPr lvl="1" eaLnBrk="1" hangingPunct="1"/>
            <a:r>
              <a:rPr lang="en-US" sz="1600" dirty="0" smtClean="0"/>
              <a:t>List of contents gathered by working with EOS and other missions’ science teams</a:t>
            </a:r>
          </a:p>
          <a:p>
            <a:pPr lvl="1" eaLnBrk="1" hangingPunct="1"/>
            <a:r>
              <a:rPr lang="en-US" sz="1600" dirty="0" smtClean="0"/>
              <a:t>Bruce Barkstrom’s inputs (see excerpts charts to follow)</a:t>
            </a:r>
          </a:p>
          <a:p>
            <a:pPr lvl="1" eaLnBrk="1" hangingPunct="1"/>
            <a:r>
              <a:rPr lang="en-US" sz="1600" dirty="0" smtClean="0"/>
              <a:t>NOAA, USGS, etc. lists</a:t>
            </a:r>
          </a:p>
          <a:p>
            <a:pPr lvl="1" eaLnBrk="1" hangingPunct="1"/>
            <a:r>
              <a:rPr lang="en-US" sz="1600" dirty="0" smtClean="0"/>
              <a:t>Others??</a:t>
            </a:r>
          </a:p>
          <a:p>
            <a:pPr eaLnBrk="1" hangingPunct="1"/>
            <a:r>
              <a:rPr lang="en-US" sz="2400" dirty="0" smtClean="0"/>
              <a:t>Review Groups (for validating /improving draft content standard)</a:t>
            </a:r>
          </a:p>
          <a:p>
            <a:pPr lvl="1" eaLnBrk="1" hangingPunct="1"/>
            <a:r>
              <a:rPr lang="en-US" sz="1800" dirty="0" smtClean="0"/>
              <a:t>Formal User Working Groups (e.g., NASA DAAC UWG’s)</a:t>
            </a:r>
          </a:p>
          <a:p>
            <a:pPr lvl="1" eaLnBrk="1" hangingPunct="1"/>
            <a:r>
              <a:rPr lang="en-US" sz="1800" dirty="0" smtClean="0"/>
              <a:t>Users of long time series of data (e.g., PI’s of NOAA CDR, NASA MEaSUREs investigations)</a:t>
            </a:r>
          </a:p>
          <a:p>
            <a:pPr lvl="1" eaLnBrk="1" hangingPunct="1"/>
            <a:r>
              <a:rPr lang="en-US" sz="1800" dirty="0" smtClean="0"/>
              <a:t>Others??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457200" y="228600"/>
            <a:ext cx="8229600" cy="685800"/>
          </a:xfrm>
        </p:spPr>
        <p:txBody>
          <a:bodyPr/>
          <a:lstStyle/>
          <a:p>
            <a:pPr eaLnBrk="1" hangingPunct="1"/>
            <a:r>
              <a:rPr lang="en-US" sz="4000" dirty="0" smtClean="0"/>
              <a:t>Considerations (Cont’d)</a:t>
            </a:r>
          </a:p>
        </p:txBody>
      </p:sp>
      <p:sp>
        <p:nvSpPr>
          <p:cNvPr id="15363" name="Content Placeholder 2"/>
          <p:cNvSpPr>
            <a:spLocks noGrp="1"/>
          </p:cNvSpPr>
          <p:nvPr>
            <p:ph idx="1"/>
          </p:nvPr>
        </p:nvSpPr>
        <p:spPr>
          <a:xfrm>
            <a:off x="76200" y="990600"/>
            <a:ext cx="8839200" cy="5486400"/>
          </a:xfrm>
        </p:spPr>
        <p:txBody>
          <a:bodyPr/>
          <a:lstStyle/>
          <a:p>
            <a:pPr eaLnBrk="1" hangingPunct="1"/>
            <a:r>
              <a:rPr lang="en-US" dirty="0" smtClean="0"/>
              <a:t>Diversity</a:t>
            </a:r>
          </a:p>
          <a:p>
            <a:pPr lvl="1" eaLnBrk="1" hangingPunct="1"/>
            <a:r>
              <a:rPr lang="en-US" sz="2000" dirty="0" smtClean="0"/>
              <a:t>Different organizations have different requirements and schedules</a:t>
            </a:r>
          </a:p>
          <a:p>
            <a:pPr lvl="2" eaLnBrk="1" hangingPunct="1"/>
            <a:r>
              <a:rPr lang="en-US" sz="1400" dirty="0" smtClean="0"/>
              <a:t>We may independently proceed with meeting our requirements and establishing “local” standards</a:t>
            </a:r>
          </a:p>
          <a:p>
            <a:pPr lvl="2" eaLnBrk="1" hangingPunct="1"/>
            <a:r>
              <a:rPr lang="en-US" sz="1400" dirty="0" smtClean="0"/>
              <a:t>Can’t wait for the “perfect” solution</a:t>
            </a:r>
          </a:p>
          <a:p>
            <a:pPr lvl="2" eaLnBrk="1" hangingPunct="1"/>
            <a:r>
              <a:rPr lang="en-US" sz="1400" dirty="0" smtClean="0"/>
              <a:t>Would be useful to coordinate and converge over time</a:t>
            </a:r>
          </a:p>
          <a:p>
            <a:pPr lvl="2" eaLnBrk="1" hangingPunct="1"/>
            <a:r>
              <a:rPr lang="en-US" sz="1400" dirty="0" smtClean="0"/>
              <a:t>May need to retrofit if more broadly accepted standards prove to be different</a:t>
            </a:r>
          </a:p>
          <a:p>
            <a:pPr lvl="1" eaLnBrk="1" hangingPunct="1"/>
            <a:r>
              <a:rPr lang="en-US" sz="2000" dirty="0" smtClean="0"/>
              <a:t>Same standard on content may not fit all</a:t>
            </a:r>
          </a:p>
          <a:p>
            <a:pPr lvl="1" eaLnBrk="1" hangingPunct="1"/>
            <a:r>
              <a:rPr lang="en-US" sz="2000" dirty="0" smtClean="0"/>
              <a:t>General set of items as content could be specified as union of contents for different disciplines</a:t>
            </a:r>
          </a:p>
          <a:p>
            <a:pPr lvl="2" eaLnBrk="1" hangingPunct="1"/>
            <a:r>
              <a:rPr lang="en-US" sz="1400" dirty="0" smtClean="0"/>
              <a:t>Then tailor the standard for specific disciplines</a:t>
            </a:r>
          </a:p>
          <a:p>
            <a:pPr eaLnBrk="1" hangingPunct="1"/>
            <a:r>
              <a:rPr lang="en-US" dirty="0" smtClean="0"/>
              <a:t>Sanity Check</a:t>
            </a:r>
          </a:p>
          <a:p>
            <a:pPr lvl="1" eaLnBrk="1" hangingPunct="1"/>
            <a:r>
              <a:rPr lang="en-US" sz="2000" dirty="0" smtClean="0"/>
              <a:t>Standard should enable each of the parties (data creators, intermediaries and users) to perform their functions listed in “Statement of data stewardship principles and recommended practices” on ESIP Data Preservation and Stewardship Cluster wiki</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
            <a:ext cx="8229600" cy="838200"/>
          </a:xfrm>
        </p:spPr>
        <p:txBody>
          <a:bodyPr/>
          <a:lstStyle/>
          <a:p>
            <a:r>
              <a:rPr lang="en-US" sz="3200" dirty="0" smtClean="0"/>
              <a:t>Barkstrom's Document – some excerpts </a:t>
            </a:r>
            <a:endParaRPr lang="en-US" sz="3200" dirty="0"/>
          </a:p>
        </p:txBody>
      </p:sp>
      <p:sp>
        <p:nvSpPr>
          <p:cNvPr id="3" name="Content Placeholder 2"/>
          <p:cNvSpPr>
            <a:spLocks noGrp="1"/>
          </p:cNvSpPr>
          <p:nvPr>
            <p:ph idx="1"/>
          </p:nvPr>
        </p:nvSpPr>
        <p:spPr>
          <a:xfrm>
            <a:off x="457200" y="1219200"/>
            <a:ext cx="8229600" cy="5105400"/>
          </a:xfrm>
        </p:spPr>
        <p:txBody>
          <a:bodyPr/>
          <a:lstStyle/>
          <a:p>
            <a:r>
              <a:rPr lang="en-US" sz="2400" dirty="0" smtClean="0"/>
              <a:t>“Roadmaps for Developing Earth Science Data Collections” – Bruce Barkstrom, December 21, 2010</a:t>
            </a:r>
          </a:p>
          <a:p>
            <a:r>
              <a:rPr lang="en-US" sz="2400" dirty="0" smtClean="0"/>
              <a:t>For specifying an algorithm, there are three fundamental pieces that we need:</a:t>
            </a:r>
          </a:p>
          <a:p>
            <a:pPr lvl="1"/>
            <a:r>
              <a:rPr lang="en-US" sz="2000" dirty="0" smtClean="0"/>
              <a:t>Data Structures and the Data Dictionary</a:t>
            </a:r>
          </a:p>
          <a:p>
            <a:pPr lvl="1"/>
            <a:r>
              <a:rPr lang="en-US" sz="2000" dirty="0" smtClean="0"/>
              <a:t>Data Flow Diagrams</a:t>
            </a:r>
          </a:p>
          <a:p>
            <a:pPr lvl="1"/>
            <a:r>
              <a:rPr lang="en-US" sz="2000" dirty="0" smtClean="0"/>
              <a:t>Process Descriptions</a:t>
            </a:r>
          </a:p>
          <a:p>
            <a:r>
              <a:rPr lang="en-US" sz="2400" dirty="0" smtClean="0"/>
              <a:t>For software systems, we also need to specify</a:t>
            </a:r>
          </a:p>
          <a:p>
            <a:pPr lvl="1"/>
            <a:r>
              <a:rPr lang="en-US" sz="2000" dirty="0" smtClean="0"/>
              <a:t>Data Input and Output Flow Rates</a:t>
            </a:r>
          </a:p>
          <a:p>
            <a:pPr lvl="1"/>
            <a:r>
              <a:rPr lang="en-US" sz="2000" dirty="0" smtClean="0"/>
              <a:t>Algorithm Parameter Maintenance</a:t>
            </a:r>
          </a:p>
          <a:p>
            <a:pPr lvl="1"/>
            <a:r>
              <a:rPr lang="en-US" sz="2000" dirty="0" smtClean="0"/>
              <a:t>Process Control and Scheduling</a:t>
            </a:r>
          </a:p>
          <a:p>
            <a:pPr lvl="1"/>
            <a:r>
              <a:rPr lang="en-US" sz="2000" dirty="0" smtClean="0"/>
              <a:t>Quality Control Procedures</a:t>
            </a:r>
          </a:p>
          <a:p>
            <a:pPr lvl="1"/>
            <a:r>
              <a:rPr lang="en-US" sz="2000" dirty="0" smtClean="0"/>
              <a:t>System Maintenance Procedures</a:t>
            </a:r>
            <a:endParaRPr lang="en-US" sz="20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
            <a:ext cx="8229600" cy="838200"/>
          </a:xfrm>
        </p:spPr>
        <p:txBody>
          <a:bodyPr/>
          <a:lstStyle/>
          <a:p>
            <a:r>
              <a:rPr lang="en-US" sz="3200" dirty="0" smtClean="0"/>
              <a:t>Barkstrom's Document – some excerpts – Cont’d </a:t>
            </a:r>
            <a:endParaRPr lang="en-US" sz="3200" dirty="0"/>
          </a:p>
        </p:txBody>
      </p:sp>
      <p:sp>
        <p:nvSpPr>
          <p:cNvPr id="3" name="Content Placeholder 2"/>
          <p:cNvSpPr>
            <a:spLocks noGrp="1"/>
          </p:cNvSpPr>
          <p:nvPr>
            <p:ph idx="1"/>
          </p:nvPr>
        </p:nvSpPr>
        <p:spPr>
          <a:xfrm>
            <a:off x="457200" y="914400"/>
            <a:ext cx="8229600" cy="5791200"/>
          </a:xfrm>
        </p:spPr>
        <p:txBody>
          <a:bodyPr/>
          <a:lstStyle/>
          <a:p>
            <a:r>
              <a:rPr lang="en-US" sz="2400" dirty="0" smtClean="0"/>
              <a:t>Processing System Design Documentation</a:t>
            </a:r>
          </a:p>
          <a:p>
            <a:pPr lvl="1"/>
            <a:r>
              <a:rPr lang="en-US" sz="2000" dirty="0" smtClean="0"/>
              <a:t>Context Diagram</a:t>
            </a:r>
          </a:p>
          <a:p>
            <a:pPr lvl="1"/>
            <a:r>
              <a:rPr lang="en-US" sz="2000" dirty="0" smtClean="0"/>
              <a:t>Data Flow Diagram</a:t>
            </a:r>
          </a:p>
          <a:p>
            <a:pPr lvl="1"/>
            <a:r>
              <a:rPr lang="en-US" sz="2000" dirty="0" smtClean="0"/>
              <a:t>Interface Definition</a:t>
            </a:r>
          </a:p>
          <a:p>
            <a:pPr lvl="1"/>
            <a:r>
              <a:rPr lang="en-US" sz="2000" dirty="0" smtClean="0"/>
              <a:t>Internal Data Structure Description</a:t>
            </a:r>
          </a:p>
          <a:p>
            <a:pPr lvl="1"/>
            <a:r>
              <a:rPr lang="en-US" sz="2000" dirty="0" smtClean="0"/>
              <a:t>Process Description</a:t>
            </a:r>
          </a:p>
          <a:p>
            <a:pPr lvl="1"/>
            <a:r>
              <a:rPr lang="en-US" sz="2000" dirty="0" smtClean="0"/>
              <a:t>Procedure Development</a:t>
            </a:r>
          </a:p>
          <a:p>
            <a:pPr lvl="2"/>
            <a:r>
              <a:rPr lang="en-US" dirty="0" smtClean="0"/>
              <a:t>Routine data processing</a:t>
            </a:r>
          </a:p>
          <a:p>
            <a:pPr lvl="3"/>
            <a:r>
              <a:rPr lang="en-US" dirty="0" smtClean="0"/>
              <a:t>description of input data scheduling expectations, description of data processing steps, and outline of Q/C products and procedures;</a:t>
            </a:r>
          </a:p>
          <a:p>
            <a:pPr lvl="2"/>
            <a:r>
              <a:rPr lang="en-US" dirty="0" smtClean="0"/>
              <a:t>Validation data processing</a:t>
            </a:r>
          </a:p>
          <a:p>
            <a:pPr lvl="3"/>
            <a:r>
              <a:rPr lang="en-US" dirty="0" smtClean="0"/>
              <a:t>description of special data sets, description of special data processing steps and method of merging with regular data, and outline of expected validation Q/C procedures and products;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
            <a:ext cx="8229600" cy="838200"/>
          </a:xfrm>
        </p:spPr>
        <p:txBody>
          <a:bodyPr/>
          <a:lstStyle/>
          <a:p>
            <a:r>
              <a:rPr lang="en-US" sz="3200" dirty="0" smtClean="0"/>
              <a:t>Barkstrom's Document – some excerpts – Cont’d </a:t>
            </a:r>
            <a:endParaRPr lang="en-US" sz="3200" dirty="0"/>
          </a:p>
        </p:txBody>
      </p:sp>
      <p:sp>
        <p:nvSpPr>
          <p:cNvPr id="3" name="Content Placeholder 2"/>
          <p:cNvSpPr>
            <a:spLocks noGrp="1"/>
          </p:cNvSpPr>
          <p:nvPr>
            <p:ph idx="1"/>
          </p:nvPr>
        </p:nvSpPr>
        <p:spPr>
          <a:xfrm>
            <a:off x="457200" y="914400"/>
            <a:ext cx="8229600" cy="4800600"/>
          </a:xfrm>
        </p:spPr>
        <p:txBody>
          <a:bodyPr/>
          <a:lstStyle/>
          <a:p>
            <a:r>
              <a:rPr lang="en-US" sz="2400" dirty="0" smtClean="0"/>
              <a:t>Processing System Design Documentation (Cont’d)</a:t>
            </a:r>
          </a:p>
          <a:p>
            <a:pPr lvl="1"/>
            <a:r>
              <a:rPr lang="en-US" sz="2000" dirty="0" smtClean="0"/>
              <a:t>Procedure Development (Cont’d)</a:t>
            </a:r>
          </a:p>
          <a:p>
            <a:pPr lvl="2"/>
            <a:r>
              <a:rPr lang="en-US" dirty="0" smtClean="0"/>
              <a:t>Scientific investigation data processing</a:t>
            </a:r>
          </a:p>
          <a:p>
            <a:pPr lvl="3"/>
            <a:r>
              <a:rPr lang="en-US" dirty="0" smtClean="0"/>
              <a:t>description of nonstandard tools needed, description of expected data processing steps needed for investigation, outline of expected Q/C procedures and products;</a:t>
            </a:r>
          </a:p>
          <a:p>
            <a:pPr lvl="2"/>
            <a:r>
              <a:rPr lang="en-US" dirty="0" smtClean="0"/>
              <a:t>Software improvement procedures</a:t>
            </a:r>
          </a:p>
          <a:p>
            <a:pPr lvl="3"/>
            <a:r>
              <a:rPr lang="en-US" dirty="0" smtClean="0"/>
              <a:t>description of expected policies for software changes, and outline of procedures for change implementation.</a:t>
            </a:r>
          </a:p>
          <a:p>
            <a:pPr lvl="1"/>
            <a:r>
              <a:rPr lang="en-US" sz="2000" dirty="0" smtClean="0"/>
              <a:t>Scenario Development</a:t>
            </a:r>
          </a:p>
          <a:p>
            <a:pPr lvl="1"/>
            <a:r>
              <a:rPr lang="en-US" sz="2000" dirty="0" smtClean="0"/>
              <a:t>Sizing Estimation</a:t>
            </a:r>
          </a:p>
          <a:p>
            <a:pPr lvl="1"/>
            <a:r>
              <a:rPr lang="en-US" sz="2000" dirty="0" smtClean="0"/>
              <a:t>Implementation and Testing</a:t>
            </a:r>
          </a:p>
          <a:p>
            <a:pPr>
              <a:buNone/>
            </a:pPr>
            <a:endParaRPr lang="en-US" sz="20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457200" y="228600"/>
            <a:ext cx="8229600" cy="685800"/>
          </a:xfrm>
        </p:spPr>
        <p:txBody>
          <a:bodyPr/>
          <a:lstStyle/>
          <a:p>
            <a:pPr eaLnBrk="1" hangingPunct="1"/>
            <a:r>
              <a:rPr lang="en-US" sz="4000" smtClean="0"/>
              <a:t>Actions</a:t>
            </a:r>
          </a:p>
        </p:txBody>
      </p:sp>
      <p:sp>
        <p:nvSpPr>
          <p:cNvPr id="11267" name="Content Placeholder 2"/>
          <p:cNvSpPr>
            <a:spLocks noGrp="1"/>
          </p:cNvSpPr>
          <p:nvPr>
            <p:ph idx="1"/>
          </p:nvPr>
        </p:nvSpPr>
        <p:spPr>
          <a:xfrm>
            <a:off x="152400" y="1295400"/>
            <a:ext cx="8839200" cy="4953000"/>
          </a:xfrm>
        </p:spPr>
        <p:txBody>
          <a:bodyPr/>
          <a:lstStyle/>
          <a:p>
            <a:pPr eaLnBrk="1" hangingPunct="1">
              <a:defRPr/>
            </a:pPr>
            <a:r>
              <a:rPr lang="en-US" sz="2800" dirty="0" smtClean="0"/>
              <a:t>Generate integrated and prioritized list of contents</a:t>
            </a:r>
          </a:p>
          <a:p>
            <a:pPr eaLnBrk="1" hangingPunct="1">
              <a:defRPr/>
            </a:pPr>
            <a:r>
              <a:rPr lang="en-US" sz="2800" dirty="0" smtClean="0"/>
              <a:t>Decide how much and how to elaborate information on content (i.e., how detailed should definitions of content be? Should examples of “best practices” be included?)</a:t>
            </a:r>
          </a:p>
          <a:p>
            <a:pPr marL="342900" lvl="1" indent="-342900" eaLnBrk="1" hangingPunct="1">
              <a:buFont typeface="Arial" charset="0"/>
              <a:buChar char="•"/>
              <a:defRPr/>
            </a:pPr>
            <a:r>
              <a:rPr lang="en-US" dirty="0" smtClean="0"/>
              <a:t>Decide how to proceed (Not exclusively one or the other; but can be an evolving process)</a:t>
            </a:r>
          </a:p>
          <a:p>
            <a:pPr lvl="1" eaLnBrk="1" hangingPunct="1">
              <a:defRPr/>
            </a:pPr>
            <a:r>
              <a:rPr lang="en-US" sz="2000" dirty="0" smtClean="0"/>
              <a:t>Each Program/Agency on its own?</a:t>
            </a:r>
          </a:p>
          <a:p>
            <a:pPr lvl="1" eaLnBrk="1" hangingPunct="1">
              <a:defRPr/>
            </a:pPr>
            <a:r>
              <a:rPr lang="en-US" sz="2000" dirty="0" smtClean="0"/>
              <a:t>ESIP-wide ?</a:t>
            </a:r>
          </a:p>
          <a:p>
            <a:pPr lvl="1" eaLnBrk="1" hangingPunct="1">
              <a:defRPr/>
            </a:pPr>
            <a:r>
              <a:rPr lang="en-US" sz="2000" dirty="0" smtClean="0"/>
              <a:t>IEEE? </a:t>
            </a:r>
          </a:p>
          <a:p>
            <a:pPr lvl="1" eaLnBrk="1" hangingPunct="1">
              <a:defRPr/>
            </a:pPr>
            <a:r>
              <a:rPr lang="en-US" sz="2000" dirty="0" smtClean="0"/>
              <a:t>ISO?</a:t>
            </a:r>
          </a:p>
          <a:p>
            <a:pPr eaLnBrk="1" hangingPunct="1">
              <a:defRPr/>
            </a:pPr>
            <a:r>
              <a:rPr lang="en-US" sz="2800" dirty="0" smtClean="0"/>
              <a:t>Develop timeline</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r>
              <a:rPr lang="en-US" sz="3200" smtClean="0"/>
              <a:t>Proposal from NASA ESDSWG Technology Infusion Working Group (TIWG)</a:t>
            </a:r>
          </a:p>
        </p:txBody>
      </p:sp>
      <p:sp>
        <p:nvSpPr>
          <p:cNvPr id="17411" name="Content Placeholder 2"/>
          <p:cNvSpPr>
            <a:spLocks noGrp="1"/>
          </p:cNvSpPr>
          <p:nvPr>
            <p:ph idx="1"/>
          </p:nvPr>
        </p:nvSpPr>
        <p:spPr>
          <a:xfrm>
            <a:off x="457200" y="1447800"/>
            <a:ext cx="8229600" cy="5029200"/>
          </a:xfrm>
        </p:spPr>
        <p:txBody>
          <a:bodyPr/>
          <a:lstStyle/>
          <a:p>
            <a:r>
              <a:rPr lang="en-US" sz="2400" dirty="0" smtClean="0"/>
              <a:t>Concept of a provenance and context standard was discussed at the ESDSWG meeting in October</a:t>
            </a:r>
          </a:p>
          <a:p>
            <a:r>
              <a:rPr lang="en-US" sz="2400" dirty="0" smtClean="0"/>
              <a:t>Tentatively agreed to develop a “Best Practice” Technical Note for NASA Standards Process Group consideration</a:t>
            </a:r>
          </a:p>
          <a:p>
            <a:pPr lvl="1"/>
            <a:r>
              <a:rPr lang="en-US" sz="2000" dirty="0" smtClean="0"/>
              <a:t>Contents to include</a:t>
            </a:r>
          </a:p>
          <a:p>
            <a:pPr lvl="2"/>
            <a:r>
              <a:rPr lang="en-US" sz="1800" dirty="0" smtClean="0"/>
              <a:t>Items from the USGCRP 1998 Workshop Report</a:t>
            </a:r>
          </a:p>
          <a:p>
            <a:pPr lvl="2"/>
            <a:r>
              <a:rPr lang="en-US" sz="1800" dirty="0" smtClean="0"/>
              <a:t>1-2 paragraph justification and best practice for each item</a:t>
            </a:r>
          </a:p>
          <a:p>
            <a:pPr lvl="1"/>
            <a:r>
              <a:rPr lang="en-US" sz="2000" dirty="0" smtClean="0"/>
              <a:t>Process</a:t>
            </a:r>
          </a:p>
          <a:p>
            <a:pPr lvl="2"/>
            <a:r>
              <a:rPr lang="en-US" sz="1800" dirty="0" smtClean="0"/>
              <a:t>Develop Technical Note </a:t>
            </a:r>
          </a:p>
          <a:p>
            <a:pPr lvl="2"/>
            <a:r>
              <a:rPr lang="en-US" sz="1800" dirty="0" smtClean="0"/>
              <a:t>Submit RFC to SPG</a:t>
            </a:r>
          </a:p>
          <a:p>
            <a:pPr lvl="2"/>
            <a:r>
              <a:rPr lang="en-US" sz="1800" dirty="0" smtClean="0"/>
              <a:t>SPG initial screening</a:t>
            </a:r>
          </a:p>
          <a:p>
            <a:pPr lvl="2"/>
            <a:r>
              <a:rPr lang="en-US" sz="1800" dirty="0" smtClean="0"/>
              <a:t>Public evaluation</a:t>
            </a:r>
          </a:p>
          <a:p>
            <a:pPr lvl="1"/>
            <a:r>
              <a:rPr lang="en-US" sz="2200" dirty="0" smtClean="0"/>
              <a:t>Process expected to complete in about 1 year</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457200" y="228600"/>
            <a:ext cx="8458200" cy="685800"/>
          </a:xfrm>
        </p:spPr>
        <p:txBody>
          <a:bodyPr/>
          <a:lstStyle/>
          <a:p>
            <a:pPr eaLnBrk="1" hangingPunct="1"/>
            <a:r>
              <a:rPr lang="en-US" sz="3200" smtClean="0"/>
              <a:t>IEEE Standard Development Process (~2 years)*</a:t>
            </a:r>
          </a:p>
        </p:txBody>
      </p:sp>
      <p:sp>
        <p:nvSpPr>
          <p:cNvPr id="14339" name="Content Placeholder 2"/>
          <p:cNvSpPr>
            <a:spLocks noGrp="1"/>
          </p:cNvSpPr>
          <p:nvPr>
            <p:ph idx="1"/>
          </p:nvPr>
        </p:nvSpPr>
        <p:spPr>
          <a:xfrm>
            <a:off x="152400" y="914400"/>
            <a:ext cx="8839200" cy="5562600"/>
          </a:xfrm>
        </p:spPr>
        <p:txBody>
          <a:bodyPr/>
          <a:lstStyle/>
          <a:p>
            <a:pPr>
              <a:defRPr/>
            </a:pPr>
            <a:r>
              <a:rPr lang="en-US" sz="1600" dirty="0" smtClean="0"/>
              <a:t>Form nucleus of a working group (core group of people interested in developing the standard) </a:t>
            </a:r>
          </a:p>
          <a:p>
            <a:pPr>
              <a:defRPr/>
            </a:pPr>
            <a:r>
              <a:rPr lang="en-US" sz="1600" dirty="0" smtClean="0"/>
              <a:t>Submit Project Authorization Request (PAR) to New Standards Committee (NesCom).  </a:t>
            </a:r>
          </a:p>
          <a:p>
            <a:pPr lvl="1">
              <a:defRPr/>
            </a:pPr>
            <a:r>
              <a:rPr lang="en-US" sz="1050" dirty="0" smtClean="0"/>
              <a:t>Relatively short form specifying the scope, purpose, and contact points for the new project. </a:t>
            </a:r>
          </a:p>
          <a:p>
            <a:pPr lvl="1">
              <a:defRPr/>
            </a:pPr>
            <a:r>
              <a:rPr lang="en-US" sz="1050" dirty="0" smtClean="0"/>
              <a:t>NesCom meets 4 times a year, but can start the review of the par shortly after it is submitted</a:t>
            </a:r>
            <a:r>
              <a:rPr lang="en-US" sz="1600" dirty="0" smtClean="0"/>
              <a:t> </a:t>
            </a:r>
          </a:p>
          <a:p>
            <a:pPr>
              <a:defRPr/>
            </a:pPr>
            <a:r>
              <a:rPr lang="en-US" sz="1600" dirty="0" smtClean="0"/>
              <a:t>Mobilize Working Group</a:t>
            </a:r>
          </a:p>
          <a:p>
            <a:pPr lvl="1">
              <a:defRPr/>
            </a:pPr>
            <a:r>
              <a:rPr lang="en-US" sz="1050" dirty="0" smtClean="0"/>
              <a:t>Individual-based IEEE working groups (one individual-one vote) are open to anyone to participate - participants don't have to be IEEE or IEEE-SA members. </a:t>
            </a:r>
          </a:p>
          <a:p>
            <a:pPr lvl="1">
              <a:defRPr/>
            </a:pPr>
            <a:r>
              <a:rPr lang="en-US" sz="1050" dirty="0" smtClean="0"/>
              <a:t>Entity-based IEEE working groups (one entity-one vote) have specific membership requirements for an entity to observe or attain membership and voting rights. There are legal issues related to patents and such that must be dealt with, but the IEEE Standards Association (SA) provides staff support to help with this.</a:t>
            </a:r>
            <a:endParaRPr lang="en-US" sz="1600" dirty="0" smtClean="0"/>
          </a:p>
          <a:p>
            <a:pPr>
              <a:defRPr/>
            </a:pPr>
            <a:r>
              <a:rPr lang="en-US" sz="1600" dirty="0" smtClean="0"/>
              <a:t>Draft the Standard</a:t>
            </a:r>
          </a:p>
          <a:p>
            <a:pPr lvl="1">
              <a:defRPr/>
            </a:pPr>
            <a:r>
              <a:rPr lang="en-US" sz="1050" dirty="0" smtClean="0"/>
              <a:t>IEEE-SA staff provides many tools and direct support in drafting the standards</a:t>
            </a:r>
          </a:p>
          <a:p>
            <a:pPr lvl="1">
              <a:defRPr/>
            </a:pPr>
            <a:r>
              <a:rPr lang="en-US" sz="1050" dirty="0" smtClean="0"/>
              <a:t> Involvement of the Quantities, Units and Letter Symbols Committee, and the IEEE-SA Staff Editor are mandatory.</a:t>
            </a:r>
          </a:p>
          <a:p>
            <a:pPr>
              <a:defRPr/>
            </a:pPr>
            <a:r>
              <a:rPr lang="en-US" sz="1600" dirty="0" smtClean="0"/>
              <a:t>Ballot the Standard</a:t>
            </a:r>
          </a:p>
          <a:p>
            <a:pPr lvl="1">
              <a:defRPr/>
            </a:pPr>
            <a:r>
              <a:rPr lang="en-US" sz="1050" dirty="0" smtClean="0"/>
              <a:t>When working group has determined that a draft is mature enough, they submit it to the IEEE sponsor (SCC40, chaired by SJS Khalsa). </a:t>
            </a:r>
          </a:p>
          <a:p>
            <a:pPr lvl="1">
              <a:defRPr/>
            </a:pPr>
            <a:r>
              <a:rPr lang="en-US" sz="1050" dirty="0" smtClean="0"/>
              <a:t>75% affirmative ballots are needed to proceed to the approval stage</a:t>
            </a:r>
            <a:r>
              <a:rPr lang="en-US" sz="1600" dirty="0" smtClean="0"/>
              <a:t> </a:t>
            </a:r>
          </a:p>
          <a:p>
            <a:pPr>
              <a:defRPr/>
            </a:pPr>
            <a:r>
              <a:rPr lang="en-US" sz="1600" dirty="0" smtClean="0"/>
              <a:t>Approve the Standard</a:t>
            </a:r>
          </a:p>
          <a:p>
            <a:pPr lvl="1">
              <a:defRPr/>
            </a:pPr>
            <a:r>
              <a:rPr lang="en-US" sz="1050" dirty="0" smtClean="0"/>
              <a:t>Final approval of an IEEE standard is achieved by submitting document and supporting material to IEEE-SA Standards Board Standards Review Committee (RevCom), which issues a recommendation to the IEEE-SA Standards Board.</a:t>
            </a:r>
            <a:endParaRPr lang="en-US" sz="1600" dirty="0" smtClean="0"/>
          </a:p>
          <a:p>
            <a:pPr>
              <a:defRPr/>
            </a:pPr>
            <a:r>
              <a:rPr lang="en-US" sz="1600" dirty="0" smtClean="0"/>
              <a:t>Maintain the Standard</a:t>
            </a:r>
          </a:p>
          <a:p>
            <a:pPr lvl="1">
              <a:defRPr/>
            </a:pPr>
            <a:r>
              <a:rPr lang="en-US" sz="1050" dirty="0" smtClean="0"/>
              <a:t>A standard has a validity period of five years from the date of approval by the IEEE-SA Standards Board. It is important to note that at the end of the five year validity period, one of three things has to happen: </a:t>
            </a:r>
          </a:p>
          <a:p>
            <a:pPr lvl="1">
              <a:defRPr/>
            </a:pPr>
            <a:r>
              <a:rPr lang="en-US" sz="1050" dirty="0" smtClean="0"/>
              <a:t>revision, reaffirmation, or withdrawal.</a:t>
            </a:r>
          </a:p>
          <a:p>
            <a:pPr lvl="1">
              <a:defRPr/>
            </a:pPr>
            <a:r>
              <a:rPr lang="en-US" sz="1050" dirty="0" smtClean="0"/>
              <a:t>During this five year validity period, amendments and corrigenda may need to be developed that offer minor additions/revision to the standard.</a:t>
            </a:r>
          </a:p>
        </p:txBody>
      </p:sp>
      <p:sp>
        <p:nvSpPr>
          <p:cNvPr id="17412" name="TextBox 3"/>
          <p:cNvSpPr txBox="1">
            <a:spLocks noChangeArrowheads="1"/>
          </p:cNvSpPr>
          <p:nvPr/>
        </p:nvSpPr>
        <p:spPr bwMode="auto">
          <a:xfrm>
            <a:off x="284163" y="6400800"/>
            <a:ext cx="2992437" cy="307975"/>
          </a:xfrm>
          <a:prstGeom prst="rect">
            <a:avLst/>
          </a:prstGeom>
          <a:noFill/>
          <a:ln w="9525">
            <a:noFill/>
            <a:miter lim="800000"/>
            <a:headEnd/>
            <a:tailEnd/>
          </a:ln>
        </p:spPr>
        <p:txBody>
          <a:bodyPr wrap="none">
            <a:spAutoFit/>
          </a:bodyPr>
          <a:lstStyle/>
          <a:p>
            <a:r>
              <a:rPr lang="en-US" sz="1400"/>
              <a:t>*Thanks to Siri Jodha Singh Khalsa</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457200" y="228600"/>
            <a:ext cx="8458200" cy="685800"/>
          </a:xfrm>
        </p:spPr>
        <p:txBody>
          <a:bodyPr/>
          <a:lstStyle/>
          <a:p>
            <a:pPr eaLnBrk="1" hangingPunct="1"/>
            <a:r>
              <a:rPr lang="en-US" sz="3200" smtClean="0"/>
              <a:t>ISO Standard Development Process (~4 years)*</a:t>
            </a:r>
          </a:p>
        </p:txBody>
      </p:sp>
      <p:sp>
        <p:nvSpPr>
          <p:cNvPr id="18435" name="Content Placeholder 2"/>
          <p:cNvSpPr>
            <a:spLocks noGrp="1"/>
          </p:cNvSpPr>
          <p:nvPr>
            <p:ph idx="1"/>
          </p:nvPr>
        </p:nvSpPr>
        <p:spPr>
          <a:xfrm>
            <a:off x="152400" y="1066800"/>
            <a:ext cx="8839200" cy="4724400"/>
          </a:xfrm>
        </p:spPr>
        <p:txBody>
          <a:bodyPr/>
          <a:lstStyle/>
          <a:p>
            <a:pPr eaLnBrk="1" hangingPunct="1"/>
            <a:r>
              <a:rPr lang="en-US" sz="1400" smtClean="0"/>
              <a:t>An INCITS/L1* member or members prepares a new work item proposal (NWIP)</a:t>
            </a:r>
          </a:p>
          <a:p>
            <a:pPr eaLnBrk="1" hangingPunct="1"/>
            <a:r>
              <a:rPr lang="en-US" sz="1400" smtClean="0"/>
              <a:t>NWIP will be voted by INCITS/L1 members for a one month voting period during which clarification questions need to be answered</a:t>
            </a:r>
          </a:p>
          <a:p>
            <a:pPr eaLnBrk="1" hangingPunct="1"/>
            <a:r>
              <a:rPr lang="en-US" sz="1400" smtClean="0"/>
              <a:t>If NWIP is approved by INCITS/L1, it will be voted by INCITS Executive board as U.S. contribution  will be sent to ISO TC211 secretariat by INCITS/L1. TC 211 will send the proposal to member countries for one month informal review</a:t>
            </a:r>
          </a:p>
          <a:p>
            <a:pPr eaLnBrk="1" hangingPunct="1"/>
            <a:r>
              <a:rPr lang="en-US" sz="1400" smtClean="0"/>
              <a:t>If more than half of voting members countries support the project and at least 5 members agree to participate in the project by nominating experts to the project team, the project is approved</a:t>
            </a:r>
          </a:p>
          <a:p>
            <a:r>
              <a:rPr lang="en-US" sz="1400" smtClean="0"/>
              <a:t>Project chair, editor, and the nominated experts will form the project team to draft the working draft (WD) of the standard . There are normally multiple versions of the WD. </a:t>
            </a:r>
          </a:p>
          <a:p>
            <a:r>
              <a:rPr lang="en-US" sz="1400" smtClean="0"/>
              <a:t>When the project team is satisfied with the WD, the final version of WD will be sent out by TC211 to countries’ members for Committee Draft (CD) voting.</a:t>
            </a:r>
          </a:p>
          <a:p>
            <a:r>
              <a:rPr lang="en-US" sz="1400" smtClean="0"/>
              <a:t>If CD voting approved, the project team is dissolved and an editing committee (EC) will be formed. The project chair will be the chair of the EC, and the ISO TC 211 working group 6 convener will become the EC chair.</a:t>
            </a:r>
          </a:p>
          <a:p>
            <a:pPr eaLnBrk="1" hangingPunct="1"/>
            <a:r>
              <a:rPr lang="en-US" sz="1400" smtClean="0"/>
              <a:t>Edited CD will be put in for vote again to advance to Draft International Standard (DIS) stage. If approved, the EC will have a final EC meeting to edit the document to DIS based on voting comments. If not approved, a new version of CD needs to be produced.</a:t>
            </a:r>
          </a:p>
          <a:p>
            <a:pPr eaLnBrk="1" hangingPunct="1"/>
            <a:r>
              <a:rPr lang="en-US" sz="1400" smtClean="0"/>
              <a:t>After it becomes DIS, the next step will be Formal Draft International Standard (FDIS). </a:t>
            </a:r>
          </a:p>
          <a:p>
            <a:pPr eaLnBrk="1" hangingPunct="1"/>
            <a:r>
              <a:rPr lang="en-US" sz="1400" smtClean="0"/>
              <a:t>FDIS to International standard (IS): It will automatically advance from FDIS to IS after 6 months without major objections. Only minor editorial change will be allowed from FDIS to IS.</a:t>
            </a:r>
          </a:p>
          <a:p>
            <a:pPr eaLnBrk="1" hangingPunct="1"/>
            <a:endParaRPr lang="en-US" sz="1400" smtClean="0"/>
          </a:p>
          <a:p>
            <a:pPr eaLnBrk="1" hangingPunct="1"/>
            <a:endParaRPr lang="en-US" sz="1400" smtClean="0"/>
          </a:p>
        </p:txBody>
      </p:sp>
      <p:sp>
        <p:nvSpPr>
          <p:cNvPr id="18436" name="TextBox 3"/>
          <p:cNvSpPr txBox="1">
            <a:spLocks noChangeArrowheads="1"/>
          </p:cNvSpPr>
          <p:nvPr/>
        </p:nvSpPr>
        <p:spPr bwMode="auto">
          <a:xfrm>
            <a:off x="685800" y="6248400"/>
            <a:ext cx="8080375" cy="307975"/>
          </a:xfrm>
          <a:prstGeom prst="rect">
            <a:avLst/>
          </a:prstGeom>
          <a:noFill/>
          <a:ln w="9525">
            <a:noFill/>
            <a:miter lim="800000"/>
            <a:headEnd/>
            <a:tailEnd/>
          </a:ln>
        </p:spPr>
        <p:txBody>
          <a:bodyPr wrap="none">
            <a:spAutoFit/>
          </a:bodyPr>
          <a:lstStyle/>
          <a:p>
            <a:r>
              <a:rPr lang="en-US" sz="1400"/>
              <a:t>**International Committee for Information Technology Standards – Geographic Information Systems</a:t>
            </a:r>
          </a:p>
        </p:txBody>
      </p:sp>
      <p:sp>
        <p:nvSpPr>
          <p:cNvPr id="18437" name="TextBox 4"/>
          <p:cNvSpPr txBox="1">
            <a:spLocks noChangeArrowheads="1"/>
          </p:cNvSpPr>
          <p:nvPr/>
        </p:nvSpPr>
        <p:spPr bwMode="auto">
          <a:xfrm>
            <a:off x="762000" y="5943600"/>
            <a:ext cx="1787525" cy="307975"/>
          </a:xfrm>
          <a:prstGeom prst="rect">
            <a:avLst/>
          </a:prstGeom>
          <a:noFill/>
          <a:ln w="9525">
            <a:noFill/>
            <a:miter lim="800000"/>
            <a:headEnd/>
            <a:tailEnd/>
          </a:ln>
        </p:spPr>
        <p:txBody>
          <a:bodyPr wrap="none">
            <a:spAutoFit/>
          </a:bodyPr>
          <a:lstStyle/>
          <a:p>
            <a:r>
              <a:rPr lang="en-US" sz="1400"/>
              <a:t>*Thanks to Liping Di</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1375</TotalTime>
  <Words>2601</Words>
  <Application>Microsoft Office PowerPoint</Application>
  <PresentationFormat>On-screen Show (4:3)</PresentationFormat>
  <Paragraphs>252</Paragraphs>
  <Slides>22</Slides>
  <Notes>1</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Office Theme</vt:lpstr>
      <vt:lpstr>Towards a Provenance/Context Content Standard </vt:lpstr>
      <vt:lpstr>Outline</vt:lpstr>
      <vt:lpstr>Why Standard?</vt:lpstr>
      <vt:lpstr>Provenance and Context – definitions from OAIS Reference Model</vt:lpstr>
      <vt:lpstr>USGCRP Workshop - 1998</vt:lpstr>
      <vt:lpstr>Vision for Long-Term Archiving (LTA) Established at Workshop</vt:lpstr>
      <vt:lpstr>Key Conclusions from Workshop</vt:lpstr>
      <vt:lpstr>Content Recommendations from Workshop</vt:lpstr>
      <vt:lpstr>Content Recommendations from Workshop (Cont’d)</vt:lpstr>
      <vt:lpstr>Additional Comments from USGCRP Workshop</vt:lpstr>
      <vt:lpstr>LTA Content Checklist Approach – ESDIS Interactions with Instrument Teams</vt:lpstr>
      <vt:lpstr>Instrument Performance Content Criteria</vt:lpstr>
      <vt:lpstr>Mission Performance Content Criteria</vt:lpstr>
      <vt:lpstr>Considerations</vt:lpstr>
      <vt:lpstr>Considerations (Cont’d)</vt:lpstr>
      <vt:lpstr>Barkstrom's Document – some excerpts </vt:lpstr>
      <vt:lpstr>Barkstrom's Document – some excerpts – Cont’d </vt:lpstr>
      <vt:lpstr>Barkstrom's Document – some excerpts – Cont’d </vt:lpstr>
      <vt:lpstr>Actions</vt:lpstr>
      <vt:lpstr>Proposal from NASA ESDSWG Technology Infusion Working Group (TIWG)</vt:lpstr>
      <vt:lpstr>IEEE Standard Development Process (~2 years)*</vt:lpstr>
      <vt:lpstr>ISO Standard Development Process (~4 years)*</vt:lpstr>
    </vt:vector>
  </TitlesOfParts>
  <Company>NASA/ODIN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Towards a Provenance/Context Content Standard </dc:title>
  <dc:creator>hramapri</dc:creator>
  <cp:lastModifiedBy>hramapri</cp:lastModifiedBy>
  <cp:revision>51</cp:revision>
  <dcterms:created xsi:type="dcterms:W3CDTF">2010-12-22T16:47:29Z</dcterms:created>
  <dcterms:modified xsi:type="dcterms:W3CDTF">2011-01-03T21:58:01Z</dcterms:modified>
</cp:coreProperties>
</file>